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38"/>
  </p:notesMasterIdLst>
  <p:handoutMasterIdLst>
    <p:handoutMasterId r:id="rId39"/>
  </p:handoutMasterIdLst>
  <p:sldIdLst>
    <p:sldId id="448" r:id="rId5"/>
    <p:sldId id="451" r:id="rId6"/>
    <p:sldId id="478" r:id="rId7"/>
    <p:sldId id="271" r:id="rId8"/>
    <p:sldId id="513" r:id="rId9"/>
    <p:sldId id="514" r:id="rId10"/>
    <p:sldId id="515" r:id="rId11"/>
    <p:sldId id="516" r:id="rId12"/>
    <p:sldId id="532" r:id="rId13"/>
    <p:sldId id="517" r:id="rId14"/>
    <p:sldId id="521" r:id="rId15"/>
    <p:sldId id="544" r:id="rId16"/>
    <p:sldId id="542" r:id="rId17"/>
    <p:sldId id="519" r:id="rId18"/>
    <p:sldId id="520" r:id="rId19"/>
    <p:sldId id="522" r:id="rId20"/>
    <p:sldId id="543" r:id="rId21"/>
    <p:sldId id="533" r:id="rId22"/>
    <p:sldId id="524" r:id="rId23"/>
    <p:sldId id="525" r:id="rId24"/>
    <p:sldId id="526" r:id="rId25"/>
    <p:sldId id="536" r:id="rId26"/>
    <p:sldId id="534" r:id="rId27"/>
    <p:sldId id="538" r:id="rId28"/>
    <p:sldId id="539" r:id="rId29"/>
    <p:sldId id="540" r:id="rId30"/>
    <p:sldId id="541" r:id="rId31"/>
    <p:sldId id="537" r:id="rId32"/>
    <p:sldId id="527" r:id="rId33"/>
    <p:sldId id="528" r:id="rId34"/>
    <p:sldId id="529" r:id="rId35"/>
    <p:sldId id="545" r:id="rId36"/>
    <p:sldId id="509" r:id="rId37"/>
  </p:sldIdLst>
  <p:sldSz cx="9144000" cy="5143500" type="screen16x9"/>
  <p:notesSz cx="6858000" cy="9144000"/>
  <p:defaultTextStyle>
    <a:defPPr>
      <a:defRPr lang="en-US"/>
    </a:defPPr>
    <a:lvl1pPr marL="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orient="horz" pos="764" userDrawn="1">
          <p15:clr>
            <a:srgbClr val="A4A3A4"/>
          </p15:clr>
        </p15:guide>
        <p15:guide id="3" orient="horz" pos="3544" userDrawn="1">
          <p15:clr>
            <a:srgbClr val="A4A3A4"/>
          </p15:clr>
        </p15:guide>
        <p15:guide id="4" orient="horz" pos="2159" userDrawn="1">
          <p15:clr>
            <a:srgbClr val="A4A3A4"/>
          </p15:clr>
        </p15:guide>
        <p15:guide id="5" orient="horz" pos="1374" userDrawn="1">
          <p15:clr>
            <a:srgbClr val="A4A3A4"/>
          </p15:clr>
        </p15:guide>
        <p15:guide id="6" orient="horz" pos="3699" userDrawn="1">
          <p15:clr>
            <a:srgbClr val="A4A3A4"/>
          </p15:clr>
        </p15:guide>
        <p15:guide id="7" orient="horz" pos="1151" userDrawn="1">
          <p15:clr>
            <a:srgbClr val="A4A3A4"/>
          </p15:clr>
        </p15:guide>
        <p15:guide id="8" pos="3896" userDrawn="1">
          <p15:clr>
            <a:srgbClr val="A4A3A4"/>
          </p15:clr>
        </p15:guide>
        <p15:guide id="9" pos="521" userDrawn="1">
          <p15:clr>
            <a:srgbClr val="A4A3A4"/>
          </p15:clr>
        </p15:guide>
        <p15:guide id="10" pos="4211" userDrawn="1">
          <p15:clr>
            <a:srgbClr val="A4A3A4"/>
          </p15:clr>
        </p15:guide>
        <p15:guide id="11" pos="7299" userDrawn="1">
          <p15:clr>
            <a:srgbClr val="A4A3A4"/>
          </p15:clr>
        </p15:guide>
        <p15:guide id="12" pos="5316" userDrawn="1">
          <p15:clr>
            <a:srgbClr val="A4A3A4"/>
          </p15:clr>
        </p15:guide>
        <p15:guide id="13" pos="291" userDrawn="1">
          <p15:clr>
            <a:srgbClr val="A4A3A4"/>
          </p15:clr>
        </p15:guide>
        <p15:guide id="14" pos="343" userDrawn="1">
          <p15:clr>
            <a:srgbClr val="A4A3A4"/>
          </p15:clr>
        </p15:guide>
        <p15:guide id="15" pos="6809" userDrawn="1">
          <p15:clr>
            <a:srgbClr val="A4A3A4"/>
          </p15:clr>
        </p15:guide>
        <p15:guide id="16" pos="6888" userDrawn="1">
          <p15:clr>
            <a:srgbClr val="A4A3A4"/>
          </p15:clr>
        </p15:guide>
        <p15:guide id="17" pos="647" userDrawn="1">
          <p15:clr>
            <a:srgbClr val="A4A3A4"/>
          </p15:clr>
        </p15:guide>
        <p15:guide id="18" orient="horz" pos="280">
          <p15:clr>
            <a:srgbClr val="A4A3A4"/>
          </p15:clr>
        </p15:guide>
        <p15:guide id="19" orient="horz" pos="573">
          <p15:clr>
            <a:srgbClr val="A4A3A4"/>
          </p15:clr>
        </p15:guide>
        <p15:guide id="20" orient="horz" pos="2658">
          <p15:clr>
            <a:srgbClr val="A4A3A4"/>
          </p15:clr>
        </p15:guide>
        <p15:guide id="21" orient="horz" pos="1619">
          <p15:clr>
            <a:srgbClr val="A4A3A4"/>
          </p15:clr>
        </p15:guide>
        <p15:guide id="22" orient="horz" pos="1031">
          <p15:clr>
            <a:srgbClr val="A4A3A4"/>
          </p15:clr>
        </p15:guide>
        <p15:guide id="23" orient="horz" pos="2774">
          <p15:clr>
            <a:srgbClr val="A4A3A4"/>
          </p15:clr>
        </p15:guide>
        <p15:guide id="24" orient="horz" pos="863">
          <p15:clr>
            <a:srgbClr val="A4A3A4"/>
          </p15:clr>
        </p15:guide>
        <p15:guide id="25" pos="2922">
          <p15:clr>
            <a:srgbClr val="A4A3A4"/>
          </p15:clr>
        </p15:guide>
        <p15:guide id="26" pos="391">
          <p15:clr>
            <a:srgbClr val="A4A3A4"/>
          </p15:clr>
        </p15:guide>
        <p15:guide id="27" pos="3158">
          <p15:clr>
            <a:srgbClr val="A4A3A4"/>
          </p15:clr>
        </p15:guide>
        <p15:guide id="28" pos="5474">
          <p15:clr>
            <a:srgbClr val="A4A3A4"/>
          </p15:clr>
        </p15:guide>
        <p15:guide id="29" pos="3987">
          <p15:clr>
            <a:srgbClr val="A4A3A4"/>
          </p15:clr>
        </p15:guide>
        <p15:guide id="30" pos="218">
          <p15:clr>
            <a:srgbClr val="A4A3A4"/>
          </p15:clr>
        </p15:guide>
        <p15:guide id="31" pos="257">
          <p15:clr>
            <a:srgbClr val="A4A3A4"/>
          </p15:clr>
        </p15:guide>
        <p15:guide id="32" pos="5107">
          <p15:clr>
            <a:srgbClr val="A4A3A4"/>
          </p15:clr>
        </p15:guide>
        <p15:guide id="33" pos="5166">
          <p15:clr>
            <a:srgbClr val="A4A3A4"/>
          </p15:clr>
        </p15:guide>
        <p15:guide id="34" pos="48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64" clrIdx="0"/>
  <p:cmAuthor id="2" name="Jillian Baum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C8301"/>
    <a:srgbClr val="BB8F01"/>
    <a:srgbClr val="D19F01"/>
    <a:srgbClr val="D3FB79"/>
    <a:srgbClr val="FF7E79"/>
    <a:srgbClr val="76D6FF"/>
    <a:srgbClr val="FFB462"/>
    <a:srgbClr val="FCFCFC"/>
    <a:srgbClr val="1A9CB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6018" autoAdjust="0"/>
  </p:normalViewPr>
  <p:slideViewPr>
    <p:cSldViewPr snapToGrid="0">
      <p:cViewPr>
        <p:scale>
          <a:sx n="179" d="100"/>
          <a:sy n="179" d="100"/>
        </p:scale>
        <p:origin x="192" y="144"/>
      </p:cViewPr>
      <p:guideLst>
        <p:guide orient="horz" pos="373"/>
        <p:guide orient="horz" pos="764"/>
        <p:guide orient="horz" pos="3544"/>
        <p:guide orient="horz" pos="2159"/>
        <p:guide orient="horz" pos="1374"/>
        <p:guide orient="horz" pos="3699"/>
        <p:guide orient="horz" pos="1151"/>
        <p:guide pos="3896"/>
        <p:guide pos="521"/>
        <p:guide pos="4211"/>
        <p:guide pos="7299"/>
        <p:guide pos="5316"/>
        <p:guide pos="291"/>
        <p:guide pos="343"/>
        <p:guide pos="6809"/>
        <p:guide pos="6888"/>
        <p:guide pos="647"/>
        <p:guide orient="horz" pos="280"/>
        <p:guide orient="horz" pos="573"/>
        <p:guide orient="horz" pos="2658"/>
        <p:guide orient="horz" pos="1619"/>
        <p:guide orient="horz" pos="1031"/>
        <p:guide orient="horz" pos="2774"/>
        <p:guide orient="horz" pos="863"/>
        <p:guide pos="2922"/>
        <p:guide pos="391"/>
        <p:guide pos="3158"/>
        <p:guide pos="5474"/>
        <p:guide pos="3987"/>
        <p:guide pos="218"/>
        <p:guide pos="257"/>
        <p:guide pos="5107"/>
        <p:guide pos="5166"/>
        <p:guide pos="4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commentAuthors" Target="commentAuthors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E9BF7-95E4-A242-BA1D-05FDCF603BE6}" type="datetime1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C95D-4A3A-7D4E-AF7C-745F2732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4561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5DBCB1-0306-AD41-9452-11E7C08D5C04}" type="datetime1">
              <a:rPr lang="en-US" smtClean="0"/>
              <a:t>8/2/17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E90029-A909-AD4E-9775-A0D64990A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081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663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84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326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8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8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28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567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81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4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85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81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78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00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63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05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296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6450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2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190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123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41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994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E90029-A909-AD4E-9775-A0D64990AD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4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32881" y="1417371"/>
            <a:ext cx="7450669" cy="744805"/>
          </a:xfrm>
          <a:prstGeom prst="rect">
            <a:avLst/>
          </a:prstGeom>
        </p:spPr>
        <p:txBody>
          <a:bodyPr lIns="68580" tIns="0" rIns="68580" bIns="3429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None/>
              <a:defRPr sz="4100" kern="0" cap="all" spc="-75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58067" y="2879524"/>
            <a:ext cx="2626059" cy="277768"/>
          </a:xfrm>
          <a:prstGeom prst="rect">
            <a:avLst/>
          </a:prstGeom>
          <a:solidFill>
            <a:schemeClr val="accent2"/>
          </a:solidFill>
        </p:spPr>
        <p:txBody>
          <a:bodyPr wrap="none" lIns="68580" tIns="27432" rIns="68580" bIns="34290">
            <a:spAutoFit/>
          </a:bodyPr>
          <a:lstStyle>
            <a:lvl1pPr marL="0" indent="0">
              <a:spcBef>
                <a:spcPts val="0"/>
              </a:spcBef>
              <a:buFontTx/>
              <a:buNone/>
              <a:defRPr sz="1400" cap="all" baseline="0">
                <a:solidFill>
                  <a:srgbClr val="FFFFFF"/>
                </a:solidFill>
                <a:latin typeface="Arial Black"/>
                <a:cs typeface="Arial Black"/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8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2286351" y="504825"/>
            <a:ext cx="1411591" cy="458881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073088" y="571499"/>
            <a:ext cx="0" cy="347382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1556683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0" y="3340101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4094614"/>
            <a:ext cx="3649662" cy="279797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627880" y="504826"/>
            <a:ext cx="1243502" cy="458237"/>
          </a:xfrm>
          <a:prstGeom prst="rect">
            <a:avLst/>
          </a:prstGeom>
        </p:spPr>
        <p:txBody>
          <a:bodyPr vert="horz" lIns="68580" tIns="34290" rIns="68580" bIns="34290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474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078992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7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5" y="704273"/>
            <a:ext cx="4575735" cy="4156364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079898"/>
            <a:ext cx="3810584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315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6" descr="Pattern_ppt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3368" y="-11545"/>
            <a:ext cx="6898105" cy="5173578"/>
          </a:xfrm>
          <a:prstGeom prst="rect">
            <a:avLst/>
          </a:prstGeom>
        </p:spPr>
      </p:pic>
      <p:pic>
        <p:nvPicPr>
          <p:cNvPr id="16" name="Picture Placeholder 6" descr="Pattern_ppt.jpg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1" y="-11545"/>
            <a:ext cx="2338293" cy="5173578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4" y="3947727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4" y="3394370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4" y="2869953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 userDrawn="1"/>
        </p:nvSpPr>
        <p:spPr>
          <a:xfrm>
            <a:off x="781354" y="2496458"/>
            <a:ext cx="6488113" cy="692498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5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8" y="2457127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99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079898"/>
            <a:ext cx="8339328" cy="338328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>
                <a:solidFill>
                  <a:schemeClr val="tx1"/>
                </a:solidFill>
              </a:defRPr>
            </a:lvl1pPr>
            <a:lvl2pPr marL="557213" indent="-214313">
              <a:lnSpc>
                <a:spcPct val="120000"/>
              </a:lnSpc>
              <a:buClr>
                <a:schemeClr val="tx1"/>
              </a:buClr>
              <a:buSzPct val="100000"/>
              <a:buFont typeface="Lucida Grande"/>
              <a:buChar char="–"/>
              <a:defRPr sz="1200" baseline="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defRPr sz="1100" baseline="0">
                <a:solidFill>
                  <a:schemeClr val="tx1"/>
                </a:solidFill>
              </a:defRPr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699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274320" tIns="34290" rIns="68580" bIns="34290" anchor="ctr" anchorCtr="0">
            <a:normAutofit/>
          </a:bodyPr>
          <a:lstStyle>
            <a:lvl1pPr marL="0" indent="0">
              <a:buNone/>
              <a:defRPr sz="20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562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33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4856480"/>
            <a:ext cx="9155206" cy="29822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US" sz="1400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7421113" y="4900039"/>
            <a:ext cx="1493520" cy="1923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r"/>
            <a:fld id="{C2C0EDAD-27A0-9447-9004-E733B36B95C3}" type="slidenum">
              <a:rPr lang="en-US" sz="8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8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880559" y="4921739"/>
            <a:ext cx="2316480" cy="1615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sz="600" b="0" i="0" kern="0" spc="15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600" b="0" i="0" kern="0" spc="15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249" y="4940808"/>
            <a:ext cx="0" cy="123444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footer.png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224" y="493143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68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50" r:id="rId3"/>
    <p:sldLayoutId id="2147483751" r:id="rId4"/>
    <p:sldLayoutId id="2147483752" r:id="rId5"/>
    <p:sldLayoutId id="2147483757" r:id="rId6"/>
    <p:sldLayoutId id="2147483711" r:id="rId7"/>
    <p:sldLayoutId id="2147483749" r:id="rId8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ocs.ansible.com/ansible/playbooks_roles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://docs.ansible.com/ansible/playbooks_variables.html#registered-variable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hyperlink" Target="http://docs.ansible.com/ansible/playbooks_variables.html#local-facts-facts-d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ansible.com/ansible/meta_module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hyperlink" Target="http://docs.ansible.com/ansible/playbooks_best_practices.html#directory-layout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hyperlink" Target="http://docs.ansible.com/ansible/playbooks_best_practices.html#directory-layout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intro_inventory.html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://docs.ansible.com/ansible/intro_inventory.html#list-of-behavioral-inventory-parameter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ansible.com/ansible/list_of_inventory_modules.html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lake_view.jpg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631825" y="1353864"/>
            <a:ext cx="8144622" cy="2137508"/>
          </a:xfrm>
        </p:spPr>
        <p:txBody>
          <a:bodyPr/>
          <a:lstStyle/>
          <a:p>
            <a:pPr algn="ctr"/>
            <a:r>
              <a:rPr lang="en-US" sz="32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Automated </a:t>
            </a:r>
            <a:r>
              <a:rPr lang="en-US" sz="3200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Environment </a:t>
            </a:r>
          </a:p>
          <a:p>
            <a:pPr algn="ctr"/>
            <a:r>
              <a:rPr lang="en-US" sz="3200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Configuration Management</a:t>
            </a:r>
          </a:p>
          <a:p>
            <a:pPr algn="ctr"/>
            <a:endParaRPr lang="en-US" sz="1200" dirty="0" smtClean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pPr algn="ctr"/>
            <a:r>
              <a:rPr lang="en-US" sz="4400" dirty="0" err="1" smtClean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Ansible</a:t>
            </a:r>
            <a:endParaRPr lang="en-US" sz="4400" dirty="0" smtClean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pPr algn="ctr"/>
            <a:endParaRPr lang="ru-RU" sz="2400" dirty="0" smtClean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  <a:p>
            <a:pPr algn="ctr"/>
            <a:r>
              <a:rPr lang="en-US" sz="2400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Day 2</a:t>
            </a:r>
            <a:endParaRPr lang="en-US" sz="2400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660399" y="3566008"/>
            <a:ext cx="6488113" cy="45397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r>
              <a:rPr lang="en-US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Siarhei Beliakou</a:t>
            </a:r>
          </a:p>
          <a:p>
            <a:r>
              <a:rPr lang="en-US" sz="1100" dirty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</a:t>
            </a:r>
            <a:r>
              <a:rPr lang="en-US" sz="1100" dirty="0" smtClean="0">
                <a:effectLst>
                  <a:outerShdw blurRad="50800" dist="50800" dir="5400000" algn="ctr" rotWithShape="0">
                    <a:schemeClr val="tx1"/>
                  </a:outerShdw>
                </a:effectLst>
              </a:rPr>
              <a:t>  email: siarhei_beliakou@epam.com</a:t>
            </a:r>
            <a:endParaRPr lang="en-US" sz="1100" dirty="0">
              <a:effectLst>
                <a:outerShdw blurRad="50800" dist="50800" dir="5400000" algn="ctr" rotWithShape="0">
                  <a:schemeClr val="tx1"/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rebuchet MS"/>
                <a:cs typeface="Trebuchet MS"/>
              </a:rPr>
              <a:t>2017</a:t>
            </a:r>
            <a:endParaRPr lang="en-US" dirty="0">
              <a:latin typeface="Trebuchet MS"/>
              <a:cs typeface="Trebuchet MS"/>
            </a:endParaRPr>
          </a:p>
        </p:txBody>
      </p:sp>
      <p:pic>
        <p:nvPicPr>
          <p:cNvPr id="18" name="Picture Placeholder 17" descr="logo_cover_5.png"/>
          <p:cNvPicPr>
            <a:picLocks noGrp="1" noChangeAspect="1"/>
          </p:cNvPicPr>
          <p:nvPr>
            <p:ph type="pic" sz="quarter" idx="1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>
          <a:effectLst>
            <a:outerShdw blurRad="50800" dist="50800" dir="5400000" algn="ctr" rotWithShape="0">
              <a:schemeClr val="tx1"/>
            </a:outerShdw>
          </a:effec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60399" y="431677"/>
            <a:ext cx="7891652" cy="53340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000" b="1" kern="120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5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88900" dist="101600" dir="5400000" algn="ctr" rotWithShape="0">
                    <a:schemeClr val="tx1"/>
                  </a:outerShdw>
                </a:effectLst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MTN.*</a:t>
            </a: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>
                  <a:outerShdw blurRad="88900" dist="101600" dir="5400000" algn="ctr" rotWithShape="0">
                    <a:schemeClr val="tx1"/>
                  </a:outerShdw>
                </a:effectLst>
                <a:uLnTx/>
                <a:uFillTx/>
                <a:latin typeface="+mj-lt"/>
                <a:ea typeface="Tahoma" pitchFamily="34" charset="0"/>
                <a:cs typeface="Tahoma" pitchFamily="34" charset="0"/>
              </a:rPr>
              <a:t>NIX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>
                <a:outerShdw blurRad="88900" dist="101600" dir="5400000" algn="ctr" rotWithShape="0">
                  <a:schemeClr val="tx1"/>
                </a:outerShdw>
              </a:effectLst>
              <a:uLnTx/>
              <a:uFillTx/>
              <a:latin typeface="+mj-lt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86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roles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92867" y="1321965"/>
            <a:ext cx="4572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/>
              <a:t>Example project structure:</a:t>
            </a:r>
          </a:p>
          <a:p>
            <a:endParaRPr lang="pt-BR" sz="1600" dirty="0"/>
          </a:p>
          <a:p>
            <a:pPr lvl="1"/>
            <a:r>
              <a:rPr lang="pt-BR" sz="1600" dirty="0" err="1"/>
              <a:t>site.yml</a:t>
            </a:r>
            <a:endParaRPr lang="pt-BR" sz="1600" dirty="0"/>
          </a:p>
          <a:p>
            <a:pPr lvl="1"/>
            <a:r>
              <a:rPr lang="pt-BR" sz="1600" b="1" dirty="0" err="1"/>
              <a:t>library</a:t>
            </a:r>
            <a:r>
              <a:rPr lang="pt-BR" sz="1600" dirty="0"/>
              <a:t>/</a:t>
            </a:r>
          </a:p>
          <a:p>
            <a:pPr lvl="1"/>
            <a:r>
              <a:rPr lang="pt-BR" sz="1600" b="1" dirty="0"/>
              <a:t>roles</a:t>
            </a:r>
            <a:r>
              <a:rPr lang="pt-BR" sz="1600" dirty="0"/>
              <a:t>/</a:t>
            </a:r>
          </a:p>
          <a:p>
            <a:pPr lvl="2"/>
            <a:r>
              <a:rPr lang="pt-BR" sz="1600" b="1" dirty="0"/>
              <a:t>common</a:t>
            </a:r>
            <a:r>
              <a:rPr lang="pt-BR" sz="1600" dirty="0"/>
              <a:t>/</a:t>
            </a:r>
          </a:p>
          <a:p>
            <a:pPr lvl="2"/>
            <a:r>
              <a:rPr lang="pt-BR" sz="1600" b="1" dirty="0" err="1"/>
              <a:t>java</a:t>
            </a:r>
            <a:r>
              <a:rPr lang="pt-BR" sz="1600" dirty="0"/>
              <a:t>/</a:t>
            </a:r>
          </a:p>
          <a:p>
            <a:pPr lvl="2"/>
            <a:r>
              <a:rPr lang="pt-BR" sz="1600" b="1" dirty="0" err="1"/>
              <a:t>jenkins</a:t>
            </a:r>
            <a:r>
              <a:rPr lang="pt-BR" sz="1600" dirty="0"/>
              <a:t>/</a:t>
            </a:r>
          </a:p>
          <a:p>
            <a:pPr lvl="2"/>
            <a:r>
              <a:rPr lang="pt-BR" sz="1600" b="1" dirty="0" err="1"/>
              <a:t>tomcat</a:t>
            </a:r>
            <a:r>
              <a:rPr lang="pt-BR" sz="1600" dirty="0"/>
              <a:t>/</a:t>
            </a:r>
          </a:p>
          <a:p>
            <a:pPr lvl="2"/>
            <a:r>
              <a:rPr lang="pt-BR" sz="1600" b="1" dirty="0" err="1" smtClean="0"/>
              <a:t>webservers</a:t>
            </a:r>
            <a:r>
              <a:rPr lang="pt-BR" sz="1600" dirty="0" smtClean="0"/>
              <a:t>/</a:t>
            </a:r>
            <a:endParaRPr lang="pt-BR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553" y="1632029"/>
            <a:ext cx="3239151" cy="211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Roles. structure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034968" y="699516"/>
            <a:ext cx="78485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my_role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README.md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		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defaults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	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│   └── 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		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# role default variables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files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	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  		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# role resources for “copy” module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handlers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│   └── 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		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# role handlers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library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 	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# modules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meta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│   └── 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		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# role dependencies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tasks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│   └── 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		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# role tasks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templates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	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# </a:t>
            </a:r>
            <a:r>
              <a:rPr lang="en-US" sz="1400" i="1" dirty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role resources for 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“template” </a:t>
            </a:r>
            <a:r>
              <a:rPr lang="en-US" sz="1400" i="1" dirty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module</a:t>
            </a:r>
            <a:endParaRPr lang="en-US" sz="1400" i="1" dirty="0" smtClean="0">
              <a:solidFill>
                <a:schemeClr val="bg2"/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tests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	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	   		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# role unit tests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│   ├── 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inventory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│  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└── 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test.yml</a:t>
            </a:r>
            <a:endParaRPr lang="en-US" sz="1400" dirty="0" smtClean="0"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└── </a:t>
            </a:r>
            <a:r>
              <a:rPr lang="en-US" sz="1400" b="1" dirty="0" err="1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vars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    └── 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		</a:t>
            </a:r>
            <a:r>
              <a:rPr lang="en-US" sz="1400" i="1" dirty="0" smtClean="0">
                <a:solidFill>
                  <a:schemeClr val="bg2"/>
                </a:solidFill>
                <a:latin typeface="Menlo" charset="0"/>
                <a:ea typeface="Menlo" charset="0"/>
                <a:cs typeface="Menlo" charset="0"/>
              </a:rPr>
              <a:t># role variables</a:t>
            </a:r>
            <a:endParaRPr lang="en-US" sz="1400" i="1" dirty="0">
              <a:solidFill>
                <a:schemeClr val="bg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828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Roles. structure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4967" y="699516"/>
            <a:ext cx="78485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err="1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my_role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├──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README.md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	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├──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defaults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│   └── 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		</a:t>
            </a:r>
            <a:r>
              <a:rPr lang="en-US" sz="1400" i="1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# role default variables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├──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files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	    		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# role resources for “copy” module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handlers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		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│   └──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	# role handlers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├──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library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# modules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meta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│   └──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	# role dependencies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tasks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│   └──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		# role tasks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templates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			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#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role resources for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“template” 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module</a:t>
            </a:r>
            <a:endParaRPr lang="en-US" sz="14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├── 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tests</a:t>
            </a:r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/		   		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# role unit tests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│   ├── </a:t>
            </a:r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inventory</a:t>
            </a:r>
          </a:p>
          <a:p>
            <a:r>
              <a:rPr lang="en-US" sz="1400" b="1" dirty="0" smtClean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  │   </a:t>
            </a:r>
            <a:r>
              <a:rPr lang="en-US" sz="1400" b="1" dirty="0">
                <a:solidFill>
                  <a:schemeClr val="bg1">
                    <a:lumMod val="9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└── </a:t>
            </a:r>
            <a:r>
              <a:rPr lang="en-US" sz="1400" dirty="0" err="1" smtClean="0">
                <a:solidFill>
                  <a:schemeClr val="bg1">
                    <a:lumMod val="95000"/>
                  </a:schemeClr>
                </a:solidFill>
                <a:latin typeface="Menlo" charset="0"/>
                <a:ea typeface="Menlo" charset="0"/>
                <a:cs typeface="Menlo" charset="0"/>
              </a:rPr>
              <a:t>test.yml</a:t>
            </a:r>
            <a:endParaRPr lang="en-US" sz="1400" dirty="0" smtClean="0">
              <a:solidFill>
                <a:schemeClr val="bg1">
                  <a:lumMod val="95000"/>
                </a:schemeClr>
              </a:solidFill>
              <a:latin typeface="Menlo" charset="0"/>
              <a:ea typeface="Menlo" charset="0"/>
              <a:cs typeface="Menlo" charset="0"/>
            </a:endParaRP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└── </a:t>
            </a:r>
            <a:r>
              <a:rPr lang="en-US" sz="1400" b="1" dirty="0" err="1" smtClean="0">
                <a:solidFill>
                  <a:srgbClr val="0070C0"/>
                </a:solidFill>
                <a:latin typeface="Menlo" charset="0"/>
                <a:ea typeface="Menlo" charset="0"/>
                <a:cs typeface="Menlo" charset="0"/>
              </a:rPr>
              <a:t>vars</a:t>
            </a:r>
            <a:r>
              <a:rPr lang="en-US" sz="1400" b="1" dirty="0" smtClean="0">
                <a:solidFill>
                  <a:srgbClr val="0070C0"/>
                </a:solidFill>
                <a:latin typeface="Courier New" charset="0"/>
                <a:ea typeface="Courier New" charset="0"/>
                <a:cs typeface="Courier New" charset="0"/>
              </a:rPr>
              <a:t>/</a:t>
            </a:r>
          </a:p>
          <a:p>
            <a:r>
              <a:rPr lang="en-US" sz="1400" b="1" dirty="0" smtClean="0">
                <a:latin typeface="Courier New" charset="0"/>
                <a:ea typeface="Courier New" charset="0"/>
                <a:cs typeface="Courier New" charset="0"/>
              </a:rPr>
              <a:t>      └── </a:t>
            </a:r>
            <a:r>
              <a:rPr lang="en-US" sz="1400" dirty="0" err="1" smtClean="0">
                <a:latin typeface="Menlo" charset="0"/>
                <a:ea typeface="Menlo" charset="0"/>
                <a:cs typeface="Menlo" charset="0"/>
              </a:rPr>
              <a:t>main.yml</a:t>
            </a:r>
            <a:r>
              <a:rPr lang="en-US" sz="1400" dirty="0" smtClean="0">
                <a:latin typeface="Menlo" charset="0"/>
                <a:ea typeface="Menlo" charset="0"/>
                <a:cs typeface="Menlo" charset="0"/>
              </a:rPr>
              <a:t>		</a:t>
            </a:r>
            <a:r>
              <a:rPr lang="en-US" sz="1400" i="1" dirty="0" smtClean="0">
                <a:solidFill>
                  <a:schemeClr val="tx2"/>
                </a:solidFill>
                <a:latin typeface="Menlo" charset="0"/>
                <a:ea typeface="Menlo" charset="0"/>
                <a:cs typeface="Menlo" charset="0"/>
              </a:rPr>
              <a:t># role variables</a:t>
            </a:r>
            <a:endParaRPr lang="en-US" sz="1400" i="1" dirty="0">
              <a:solidFill>
                <a:schemeClr val="tx2"/>
              </a:solidFill>
              <a:latin typeface="Menlo" charset="0"/>
              <a:ea typeface="Menlo" charset="0"/>
              <a:cs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3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1495" r="4753" b="11605"/>
          <a:stretch/>
        </p:blipFill>
        <p:spPr>
          <a:xfrm>
            <a:off x="4971212" y="699516"/>
            <a:ext cx="3136739" cy="4133775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roles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5119" y="972273"/>
            <a:ext cx="312374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roles/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myrole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/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  defaults/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main.yml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 err="1">
                <a:latin typeface="Consolas" charset="0"/>
                <a:ea typeface="Consolas" charset="0"/>
                <a:cs typeface="Consolas" charset="0"/>
                <a:sym typeface="Wingdings"/>
              </a:rPr>
              <a:t>vars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  <a:sym typeface="Wingdings"/>
              </a:rPr>
              <a:t>/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  <a:sym typeface="Wingdings"/>
              </a:rPr>
              <a:t>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main.yml</a:t>
            </a:r>
            <a:endParaRPr lang="en-US" dirty="0" smtClean="0">
              <a:latin typeface="Consolas" charset="0"/>
              <a:ea typeface="Consolas" charset="0"/>
              <a:cs typeface="Consolas" charset="0"/>
              <a:sym typeface="Wingdings"/>
            </a:endParaRPr>
          </a:p>
          <a:p>
            <a:endParaRPr lang="en-US" dirty="0" smtClean="0">
              <a:latin typeface="Consolas" charset="0"/>
              <a:ea typeface="Consolas" charset="0"/>
              <a:cs typeface="Consolas" charset="0"/>
              <a:sym typeface="Wingdings"/>
            </a:endParaRPr>
          </a:p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  </a:t>
            </a:r>
            <a:r>
              <a:rPr lang="en-US" b="1" dirty="0">
                <a:latin typeface="Consolas" charset="0"/>
                <a:ea typeface="Consolas" charset="0"/>
                <a:cs typeface="Consolas" charset="0"/>
                <a:sym typeface="Wingdings"/>
              </a:rPr>
              <a:t>meta/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  <a:sym typeface="Wingdings"/>
              </a:rPr>
              <a:t> 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main.yml</a:t>
            </a:r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   tasks/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main.yml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  <a:sym typeface="Wingdings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 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handlers/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  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  <a:sym typeface="Wingdings"/>
              </a:rPr>
              <a:t>main.yml</a:t>
            </a:r>
            <a:endParaRPr lang="en-US" dirty="0" smtClean="0">
              <a:latin typeface="Consolas" charset="0"/>
              <a:ea typeface="Consolas" charset="0"/>
              <a:cs typeface="Consolas" charset="0"/>
              <a:sym typeface="Wingdings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88577" y="1188982"/>
            <a:ext cx="31237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- name: Play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hosts: ...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err="1" smtClean="0">
                <a:latin typeface="Consolas" charset="0"/>
                <a:ea typeface="Consolas" charset="0"/>
                <a:cs typeface="Consolas" charset="0"/>
              </a:rPr>
              <a:t>vars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   ...</a:t>
            </a:r>
          </a:p>
          <a:p>
            <a:endParaRPr lang="en-US" b="1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roles: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 ...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tasks: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 ...</a:t>
            </a:r>
          </a:p>
          <a:p>
            <a:endParaRPr lang="en-US" b="1" dirty="0">
              <a:latin typeface="Consolas" charset="0"/>
              <a:ea typeface="Consolas" charset="0"/>
              <a:cs typeface="Consolas" charset="0"/>
              <a:sym typeface="Wingdings"/>
            </a:endParaRPr>
          </a:p>
          <a:p>
            <a:r>
              <a:rPr lang="en-US" b="1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handlers:</a:t>
            </a:r>
          </a:p>
          <a:p>
            <a:r>
              <a:rPr lang="en-US" b="1" dirty="0">
                <a:latin typeface="Consolas" charset="0"/>
                <a:ea typeface="Consolas" charset="0"/>
                <a:cs typeface="Consolas" charset="0"/>
                <a:sym typeface="Wingdings"/>
              </a:rPr>
              <a:t>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  <a:sym typeface="Wingdings"/>
              </a:rPr>
              <a:t>   ...   </a:t>
            </a:r>
            <a:endParaRPr lang="en-US" dirty="0" smtClean="0">
              <a:latin typeface="Consolas" charset="0"/>
              <a:ea typeface="Consolas" charset="0"/>
              <a:cs typeface="Consolas" charset="0"/>
              <a:sym typeface="Wingding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349661" y="1380814"/>
            <a:ext cx="3183037" cy="779670"/>
          </a:xfrm>
          <a:custGeom>
            <a:avLst/>
            <a:gdLst>
              <a:gd name="connsiteX0" fmla="*/ 0 w 3183038"/>
              <a:gd name="connsiteY0" fmla="*/ 376439 h 839426"/>
              <a:gd name="connsiteX1" fmla="*/ 1435261 w 3183038"/>
              <a:gd name="connsiteY1" fmla="*/ 6049 h 839426"/>
              <a:gd name="connsiteX2" fmla="*/ 2511706 w 3183038"/>
              <a:gd name="connsiteY2" fmla="*/ 642657 h 839426"/>
              <a:gd name="connsiteX3" fmla="*/ 3183038 w 3183038"/>
              <a:gd name="connsiteY3" fmla="*/ 839426 h 839426"/>
              <a:gd name="connsiteX0" fmla="*/ 0 w 3183038"/>
              <a:gd name="connsiteY0" fmla="*/ 378538 h 841525"/>
              <a:gd name="connsiteX1" fmla="*/ 1435261 w 3183038"/>
              <a:gd name="connsiteY1" fmla="*/ 8148 h 841525"/>
              <a:gd name="connsiteX2" fmla="*/ 2451746 w 3183038"/>
              <a:gd name="connsiteY2" fmla="*/ 697222 h 841525"/>
              <a:gd name="connsiteX3" fmla="*/ 3183038 w 3183038"/>
              <a:gd name="connsiteY3" fmla="*/ 841525 h 841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038" h="841525">
                <a:moveTo>
                  <a:pt x="0" y="378538"/>
                </a:moveTo>
                <a:cubicBezTo>
                  <a:pt x="508321" y="171158"/>
                  <a:pt x="1026637" y="-44966"/>
                  <a:pt x="1435261" y="8148"/>
                </a:cubicBezTo>
                <a:cubicBezTo>
                  <a:pt x="1843885" y="61262"/>
                  <a:pt x="2160450" y="558326"/>
                  <a:pt x="2451746" y="697222"/>
                </a:cubicBezTo>
                <a:cubicBezTo>
                  <a:pt x="2743042" y="836118"/>
                  <a:pt x="3183038" y="841525"/>
                  <a:pt x="3183038" y="841525"/>
                </a:cubicBezTo>
              </a:path>
            </a:pathLst>
          </a:custGeom>
          <a:noFill/>
          <a:ln w="222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33913" y="1678204"/>
            <a:ext cx="3298785" cy="717755"/>
          </a:xfrm>
          <a:custGeom>
            <a:avLst/>
            <a:gdLst>
              <a:gd name="connsiteX0" fmla="*/ 0 w 2986268"/>
              <a:gd name="connsiteY0" fmla="*/ 719577 h 719577"/>
              <a:gd name="connsiteX1" fmla="*/ 1435261 w 2986268"/>
              <a:gd name="connsiteY1" fmla="*/ 1947 h 719577"/>
              <a:gd name="connsiteX2" fmla="*/ 2384385 w 2986268"/>
              <a:gd name="connsiteY2" fmla="*/ 511233 h 719577"/>
              <a:gd name="connsiteX3" fmla="*/ 2986268 w 2986268"/>
              <a:gd name="connsiteY3" fmla="*/ 626980 h 719577"/>
              <a:gd name="connsiteX0" fmla="*/ 0 w 2986268"/>
              <a:gd name="connsiteY0" fmla="*/ 717755 h 717755"/>
              <a:gd name="connsiteX1" fmla="*/ 1435261 w 2986268"/>
              <a:gd name="connsiteY1" fmla="*/ 125 h 717755"/>
              <a:gd name="connsiteX2" fmla="*/ 2369395 w 2986268"/>
              <a:gd name="connsiteY2" fmla="*/ 659312 h 717755"/>
              <a:gd name="connsiteX3" fmla="*/ 2986268 w 2986268"/>
              <a:gd name="connsiteY3" fmla="*/ 625158 h 717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6268" h="717755">
                <a:moveTo>
                  <a:pt x="0" y="717755"/>
                </a:moveTo>
                <a:cubicBezTo>
                  <a:pt x="518931" y="376302"/>
                  <a:pt x="1040362" y="9865"/>
                  <a:pt x="1435261" y="125"/>
                </a:cubicBezTo>
                <a:cubicBezTo>
                  <a:pt x="1830160" y="-9615"/>
                  <a:pt x="2110894" y="555140"/>
                  <a:pt x="2369395" y="659312"/>
                </a:cubicBezTo>
                <a:cubicBezTo>
                  <a:pt x="2627896" y="763484"/>
                  <a:pt x="2986268" y="625158"/>
                  <a:pt x="2986268" y="625158"/>
                </a:cubicBezTo>
              </a:path>
            </a:pathLst>
          </a:custGeom>
          <a:noFill/>
          <a:ln w="222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291787" y="2487919"/>
            <a:ext cx="3159889" cy="556223"/>
          </a:xfrm>
          <a:custGeom>
            <a:avLst/>
            <a:gdLst>
              <a:gd name="connsiteX0" fmla="*/ 0 w 3159889"/>
              <a:gd name="connsiteY0" fmla="*/ 556243 h 556243"/>
              <a:gd name="connsiteX1" fmla="*/ 1296365 w 3159889"/>
              <a:gd name="connsiteY1" fmla="*/ 658 h 556243"/>
              <a:gd name="connsiteX2" fmla="*/ 2025570 w 3159889"/>
              <a:gd name="connsiteY2" fmla="*/ 440496 h 556243"/>
              <a:gd name="connsiteX3" fmla="*/ 2835798 w 3159889"/>
              <a:gd name="connsiteY3" fmla="*/ 290025 h 556243"/>
              <a:gd name="connsiteX4" fmla="*/ 3159889 w 3159889"/>
              <a:gd name="connsiteY4" fmla="*/ 324749 h 556243"/>
              <a:gd name="connsiteX0" fmla="*/ 0 w 3159889"/>
              <a:gd name="connsiteY0" fmla="*/ 556225 h 556225"/>
              <a:gd name="connsiteX1" fmla="*/ 1296365 w 3159889"/>
              <a:gd name="connsiteY1" fmla="*/ 640 h 556225"/>
              <a:gd name="connsiteX2" fmla="*/ 2025570 w 3159889"/>
              <a:gd name="connsiteY2" fmla="*/ 440478 h 556225"/>
              <a:gd name="connsiteX3" fmla="*/ 2880768 w 3159889"/>
              <a:gd name="connsiteY3" fmla="*/ 215056 h 556225"/>
              <a:gd name="connsiteX4" fmla="*/ 3159889 w 3159889"/>
              <a:gd name="connsiteY4" fmla="*/ 324731 h 556225"/>
              <a:gd name="connsiteX0" fmla="*/ 0 w 3159889"/>
              <a:gd name="connsiteY0" fmla="*/ 556223 h 556223"/>
              <a:gd name="connsiteX1" fmla="*/ 1296365 w 3159889"/>
              <a:gd name="connsiteY1" fmla="*/ 638 h 556223"/>
              <a:gd name="connsiteX2" fmla="*/ 2025570 w 3159889"/>
              <a:gd name="connsiteY2" fmla="*/ 440476 h 556223"/>
              <a:gd name="connsiteX3" fmla="*/ 2730866 w 3159889"/>
              <a:gd name="connsiteY3" fmla="*/ 207558 h 556223"/>
              <a:gd name="connsiteX4" fmla="*/ 3159889 w 3159889"/>
              <a:gd name="connsiteY4" fmla="*/ 324729 h 556223"/>
              <a:gd name="connsiteX0" fmla="*/ 0 w 3159889"/>
              <a:gd name="connsiteY0" fmla="*/ 556388 h 756117"/>
              <a:gd name="connsiteX1" fmla="*/ 1296365 w 3159889"/>
              <a:gd name="connsiteY1" fmla="*/ 803 h 756117"/>
              <a:gd name="connsiteX2" fmla="*/ 2025570 w 3159889"/>
              <a:gd name="connsiteY2" fmla="*/ 440641 h 756117"/>
              <a:gd name="connsiteX3" fmla="*/ 1906407 w 3159889"/>
              <a:gd name="connsiteY3" fmla="*/ 754864 h 756117"/>
              <a:gd name="connsiteX4" fmla="*/ 3159889 w 3159889"/>
              <a:gd name="connsiteY4" fmla="*/ 324894 h 756117"/>
              <a:gd name="connsiteX0" fmla="*/ 0 w 3159889"/>
              <a:gd name="connsiteY0" fmla="*/ 556218 h 556218"/>
              <a:gd name="connsiteX1" fmla="*/ 1296365 w 3159889"/>
              <a:gd name="connsiteY1" fmla="*/ 633 h 556218"/>
              <a:gd name="connsiteX2" fmla="*/ 2025570 w 3159889"/>
              <a:gd name="connsiteY2" fmla="*/ 440471 h 556218"/>
              <a:gd name="connsiteX3" fmla="*/ 2453548 w 3159889"/>
              <a:gd name="connsiteY3" fmla="*/ 185067 h 556218"/>
              <a:gd name="connsiteX4" fmla="*/ 3159889 w 3159889"/>
              <a:gd name="connsiteY4" fmla="*/ 324724 h 556218"/>
              <a:gd name="connsiteX0" fmla="*/ 0 w 3159889"/>
              <a:gd name="connsiteY0" fmla="*/ 556218 h 556218"/>
              <a:gd name="connsiteX1" fmla="*/ 1296365 w 3159889"/>
              <a:gd name="connsiteY1" fmla="*/ 633 h 556218"/>
              <a:gd name="connsiteX2" fmla="*/ 2025570 w 3159889"/>
              <a:gd name="connsiteY2" fmla="*/ 440471 h 556218"/>
              <a:gd name="connsiteX3" fmla="*/ 2453548 w 3159889"/>
              <a:gd name="connsiteY3" fmla="*/ 185067 h 556218"/>
              <a:gd name="connsiteX4" fmla="*/ 2827354 w 3159889"/>
              <a:gd name="connsiteY4" fmla="*/ 187820 h 556218"/>
              <a:gd name="connsiteX5" fmla="*/ 3159889 w 3159889"/>
              <a:gd name="connsiteY5" fmla="*/ 324724 h 556218"/>
              <a:gd name="connsiteX0" fmla="*/ 0 w 3159889"/>
              <a:gd name="connsiteY0" fmla="*/ 556228 h 556228"/>
              <a:gd name="connsiteX1" fmla="*/ 1296365 w 3159889"/>
              <a:gd name="connsiteY1" fmla="*/ 643 h 556228"/>
              <a:gd name="connsiteX2" fmla="*/ 2025570 w 3159889"/>
              <a:gd name="connsiteY2" fmla="*/ 440481 h 556228"/>
              <a:gd name="connsiteX3" fmla="*/ 2453548 w 3159889"/>
              <a:gd name="connsiteY3" fmla="*/ 230048 h 556228"/>
              <a:gd name="connsiteX4" fmla="*/ 2827354 w 3159889"/>
              <a:gd name="connsiteY4" fmla="*/ 187830 h 556228"/>
              <a:gd name="connsiteX5" fmla="*/ 3159889 w 3159889"/>
              <a:gd name="connsiteY5" fmla="*/ 324734 h 556228"/>
              <a:gd name="connsiteX0" fmla="*/ 0 w 3159889"/>
              <a:gd name="connsiteY0" fmla="*/ 556228 h 556228"/>
              <a:gd name="connsiteX1" fmla="*/ 1296365 w 3159889"/>
              <a:gd name="connsiteY1" fmla="*/ 643 h 556228"/>
              <a:gd name="connsiteX2" fmla="*/ 2025570 w 3159889"/>
              <a:gd name="connsiteY2" fmla="*/ 440481 h 556228"/>
              <a:gd name="connsiteX3" fmla="*/ 2453548 w 3159889"/>
              <a:gd name="connsiteY3" fmla="*/ 230048 h 556228"/>
              <a:gd name="connsiteX4" fmla="*/ 2827354 w 3159889"/>
              <a:gd name="connsiteY4" fmla="*/ 187830 h 556228"/>
              <a:gd name="connsiteX5" fmla="*/ 3159889 w 3159889"/>
              <a:gd name="connsiteY5" fmla="*/ 324734 h 556228"/>
              <a:gd name="connsiteX0" fmla="*/ 0 w 3159889"/>
              <a:gd name="connsiteY0" fmla="*/ 556223 h 556223"/>
              <a:gd name="connsiteX1" fmla="*/ 1296365 w 3159889"/>
              <a:gd name="connsiteY1" fmla="*/ 638 h 556223"/>
              <a:gd name="connsiteX2" fmla="*/ 2025570 w 3159889"/>
              <a:gd name="connsiteY2" fmla="*/ 440476 h 556223"/>
              <a:gd name="connsiteX3" fmla="*/ 2450373 w 3159889"/>
              <a:gd name="connsiteY3" fmla="*/ 207818 h 556223"/>
              <a:gd name="connsiteX4" fmla="*/ 2827354 w 3159889"/>
              <a:gd name="connsiteY4" fmla="*/ 187825 h 556223"/>
              <a:gd name="connsiteX5" fmla="*/ 3159889 w 3159889"/>
              <a:gd name="connsiteY5" fmla="*/ 324729 h 556223"/>
              <a:gd name="connsiteX0" fmla="*/ 0 w 3159889"/>
              <a:gd name="connsiteY0" fmla="*/ 556223 h 556223"/>
              <a:gd name="connsiteX1" fmla="*/ 1296365 w 3159889"/>
              <a:gd name="connsiteY1" fmla="*/ 638 h 556223"/>
              <a:gd name="connsiteX2" fmla="*/ 2025570 w 3159889"/>
              <a:gd name="connsiteY2" fmla="*/ 440476 h 556223"/>
              <a:gd name="connsiteX3" fmla="*/ 2450373 w 3159889"/>
              <a:gd name="connsiteY3" fmla="*/ 207818 h 556223"/>
              <a:gd name="connsiteX4" fmla="*/ 2827354 w 3159889"/>
              <a:gd name="connsiteY4" fmla="*/ 187825 h 556223"/>
              <a:gd name="connsiteX5" fmla="*/ 3159889 w 3159889"/>
              <a:gd name="connsiteY5" fmla="*/ 324729 h 556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59889" h="556223">
                <a:moveTo>
                  <a:pt x="0" y="556223"/>
                </a:moveTo>
                <a:cubicBezTo>
                  <a:pt x="479385" y="288076"/>
                  <a:pt x="958770" y="19929"/>
                  <a:pt x="1296365" y="638"/>
                </a:cubicBezTo>
                <a:cubicBezTo>
                  <a:pt x="1633960" y="-18653"/>
                  <a:pt x="1833235" y="405946"/>
                  <a:pt x="2025570" y="440476"/>
                </a:cubicBezTo>
                <a:cubicBezTo>
                  <a:pt x="2217905" y="475006"/>
                  <a:pt x="2328662" y="279282"/>
                  <a:pt x="2450373" y="207818"/>
                </a:cubicBezTo>
                <a:cubicBezTo>
                  <a:pt x="2552774" y="136979"/>
                  <a:pt x="2709630" y="164549"/>
                  <a:pt x="2827354" y="187825"/>
                </a:cubicBezTo>
                <a:cubicBezTo>
                  <a:pt x="2945078" y="211101"/>
                  <a:pt x="3095722" y="310656"/>
                  <a:pt x="3159889" y="324729"/>
                </a:cubicBezTo>
              </a:path>
            </a:pathLst>
          </a:custGeom>
          <a:noFill/>
          <a:ln w="222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338086" y="3264054"/>
            <a:ext cx="3102015" cy="439845"/>
          </a:xfrm>
          <a:custGeom>
            <a:avLst/>
            <a:gdLst>
              <a:gd name="connsiteX0" fmla="*/ 0 w 3102015"/>
              <a:gd name="connsiteY0" fmla="*/ 439845 h 439845"/>
              <a:gd name="connsiteX1" fmla="*/ 1481560 w 3102015"/>
              <a:gd name="connsiteY1" fmla="*/ 7 h 439845"/>
              <a:gd name="connsiteX2" fmla="*/ 2233914 w 3102015"/>
              <a:gd name="connsiteY2" fmla="*/ 428270 h 439845"/>
              <a:gd name="connsiteX3" fmla="*/ 3102015 w 3102015"/>
              <a:gd name="connsiteY3" fmla="*/ 300949 h 439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2015" h="439845">
                <a:moveTo>
                  <a:pt x="0" y="439845"/>
                </a:moveTo>
                <a:cubicBezTo>
                  <a:pt x="554620" y="220890"/>
                  <a:pt x="1109241" y="1936"/>
                  <a:pt x="1481560" y="7"/>
                </a:cubicBezTo>
                <a:cubicBezTo>
                  <a:pt x="1853879" y="-1922"/>
                  <a:pt x="1963838" y="378113"/>
                  <a:pt x="2233914" y="428270"/>
                </a:cubicBezTo>
                <a:cubicBezTo>
                  <a:pt x="2503990" y="478427"/>
                  <a:pt x="2963119" y="326027"/>
                  <a:pt x="3102015" y="300949"/>
                </a:cubicBezTo>
              </a:path>
            </a:pathLst>
          </a:custGeom>
          <a:noFill/>
          <a:ln w="222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326511" y="3933752"/>
            <a:ext cx="3125165" cy="572105"/>
          </a:xfrm>
          <a:custGeom>
            <a:avLst/>
            <a:gdLst>
              <a:gd name="connsiteX0" fmla="*/ 0 w 3125165"/>
              <a:gd name="connsiteY0" fmla="*/ 429904 h 572105"/>
              <a:gd name="connsiteX1" fmla="*/ 1412112 w 3125165"/>
              <a:gd name="connsiteY1" fmla="*/ 1640 h 572105"/>
              <a:gd name="connsiteX2" fmla="*/ 1921398 w 3125165"/>
              <a:gd name="connsiteY2" fmla="*/ 568800 h 572105"/>
              <a:gd name="connsiteX3" fmla="*/ 2615879 w 3125165"/>
              <a:gd name="connsiteY3" fmla="*/ 233134 h 572105"/>
              <a:gd name="connsiteX4" fmla="*/ 3125165 w 3125165"/>
              <a:gd name="connsiteY4" fmla="*/ 186835 h 572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5165" h="572105">
                <a:moveTo>
                  <a:pt x="0" y="429904"/>
                </a:moveTo>
                <a:cubicBezTo>
                  <a:pt x="545939" y="204197"/>
                  <a:pt x="1091879" y="-21509"/>
                  <a:pt x="1412112" y="1640"/>
                </a:cubicBezTo>
                <a:cubicBezTo>
                  <a:pt x="1732345" y="24789"/>
                  <a:pt x="1720770" y="530218"/>
                  <a:pt x="1921398" y="568800"/>
                </a:cubicBezTo>
                <a:cubicBezTo>
                  <a:pt x="2122026" y="607382"/>
                  <a:pt x="2415251" y="296795"/>
                  <a:pt x="2615879" y="233134"/>
                </a:cubicBezTo>
                <a:cubicBezTo>
                  <a:pt x="2816507" y="169473"/>
                  <a:pt x="3125165" y="186835"/>
                  <a:pt x="3125165" y="186835"/>
                </a:cubicBezTo>
              </a:path>
            </a:pathLst>
          </a:custGeom>
          <a:noFill/>
          <a:ln w="2222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7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Roles. parameters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7700" y="795738"/>
            <a:ext cx="784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Also, should you wish to parameterize roles, by adding variables, you can do so, like this</a:t>
            </a:r>
            <a:r>
              <a:rPr lang="en-US" sz="1600" dirty="0" smtClean="0"/>
              <a:t>: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15466"/>
          <a:stretch/>
        </p:blipFill>
        <p:spPr>
          <a:xfrm>
            <a:off x="1030640" y="1245298"/>
            <a:ext cx="7082718" cy="354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Roles. Order in playbook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7177" y="699516"/>
            <a:ext cx="78485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If you want to define certain tasks to happen before AND after roles are applied, you can do this: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06" y="1284291"/>
            <a:ext cx="3323376" cy="327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52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Roles. dependencies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4027" y="750850"/>
            <a:ext cx="784859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/>
              <a:t>Role </a:t>
            </a:r>
            <a:r>
              <a:rPr lang="en-US" sz="1600" dirty="0"/>
              <a:t>dependencies allow you to automatically pull in other roles when using a role. Role dependencies are stored in the </a:t>
            </a:r>
            <a:r>
              <a:rPr lang="en-US" sz="1600" b="1" i="1" dirty="0"/>
              <a:t>meta/</a:t>
            </a:r>
            <a:r>
              <a:rPr lang="en-US" sz="1600" b="1" i="1" dirty="0" err="1"/>
              <a:t>main.yml</a:t>
            </a:r>
            <a:r>
              <a:rPr lang="en-US" sz="1600" dirty="0"/>
              <a:t> file contained within the role directory. This file should contain a list of roles and parameters to insert before the specified role, such as the following in an </a:t>
            </a:r>
            <a:r>
              <a:rPr lang="en-US" sz="1600" dirty="0" err="1"/>
              <a:t>example</a:t>
            </a:r>
            <a:r>
              <a:rPr lang="en-US" sz="1600" i="1" dirty="0" err="1"/>
              <a:t>roles</a:t>
            </a:r>
            <a:r>
              <a:rPr lang="en-US" sz="1600" i="1" dirty="0"/>
              <a:t>/</a:t>
            </a:r>
            <a:r>
              <a:rPr lang="en-US" sz="1600" i="1" dirty="0" err="1"/>
              <a:t>myapp</a:t>
            </a:r>
            <a:r>
              <a:rPr lang="en-US" sz="1600" i="1" dirty="0"/>
              <a:t>/</a:t>
            </a:r>
            <a:r>
              <a:rPr lang="en-US" sz="1600" b="1" i="1" dirty="0"/>
              <a:t>meta/</a:t>
            </a:r>
            <a:r>
              <a:rPr lang="en-US" sz="1600" b="1" i="1" dirty="0" err="1"/>
              <a:t>main.yml</a:t>
            </a:r>
            <a:r>
              <a:rPr lang="en-US" sz="1600" dirty="0" smtClean="0"/>
              <a:t>:</a:t>
            </a:r>
          </a:p>
          <a:p>
            <a:endParaRPr lang="en-US" sz="1600" dirty="0"/>
          </a:p>
          <a:p>
            <a:r>
              <a:rPr lang="en-US" sz="1600" dirty="0"/>
              <a:t>--- </a:t>
            </a:r>
            <a:endParaRPr lang="en-US" sz="1600" dirty="0" smtClean="0"/>
          </a:p>
          <a:p>
            <a:r>
              <a:rPr lang="en-US" sz="1600" b="1" dirty="0" smtClean="0">
                <a:solidFill>
                  <a:srgbClr val="945200"/>
                </a:solidFill>
              </a:rPr>
              <a:t>dependencies</a:t>
            </a:r>
            <a:r>
              <a:rPr lang="en-US" sz="1600" dirty="0"/>
              <a:t>: </a:t>
            </a:r>
            <a:endParaRPr lang="en-US" sz="1600" dirty="0" smtClean="0"/>
          </a:p>
          <a:p>
            <a:r>
              <a:rPr lang="en-US" sz="1600" dirty="0" smtClean="0"/>
              <a:t>- { </a:t>
            </a:r>
            <a:r>
              <a:rPr lang="en-US" sz="1600" b="1" dirty="0">
                <a:solidFill>
                  <a:srgbClr val="945200"/>
                </a:solidFill>
              </a:rPr>
              <a:t>role</a:t>
            </a:r>
            <a:r>
              <a:rPr lang="en-US" sz="1600" dirty="0"/>
              <a:t>: common, </a:t>
            </a:r>
            <a:r>
              <a:rPr lang="en-US" sz="1600" b="1" dirty="0" err="1">
                <a:solidFill>
                  <a:srgbClr val="945200"/>
                </a:solidFill>
              </a:rPr>
              <a:t>some_parameter</a:t>
            </a:r>
            <a:r>
              <a:rPr lang="en-US" sz="1600" dirty="0"/>
              <a:t>: 3 } </a:t>
            </a:r>
            <a:endParaRPr lang="en-US" sz="1600" dirty="0" smtClean="0"/>
          </a:p>
          <a:p>
            <a:r>
              <a:rPr lang="en-US" sz="1600" dirty="0" smtClean="0"/>
              <a:t>- { </a:t>
            </a:r>
            <a:r>
              <a:rPr lang="en-US" sz="1600" b="1" dirty="0">
                <a:solidFill>
                  <a:srgbClr val="945200"/>
                </a:solidFill>
              </a:rPr>
              <a:t>role</a:t>
            </a:r>
            <a:r>
              <a:rPr lang="en-US" sz="1600" dirty="0"/>
              <a:t>: apache, </a:t>
            </a:r>
            <a:r>
              <a:rPr lang="en-US" sz="1600" b="1" dirty="0" err="1">
                <a:solidFill>
                  <a:srgbClr val="945200"/>
                </a:solidFill>
              </a:rPr>
              <a:t>appache_port</a:t>
            </a:r>
            <a:r>
              <a:rPr lang="en-US" sz="1600" dirty="0"/>
              <a:t>: 80 } </a:t>
            </a:r>
            <a:endParaRPr lang="en-US" sz="1600" dirty="0" smtClean="0"/>
          </a:p>
          <a:p>
            <a:r>
              <a:rPr lang="en-US" sz="1600" dirty="0" smtClean="0"/>
              <a:t>- { </a:t>
            </a:r>
            <a:r>
              <a:rPr lang="en-US" sz="1600" b="1" dirty="0">
                <a:solidFill>
                  <a:srgbClr val="945200"/>
                </a:solidFill>
              </a:rPr>
              <a:t>role</a:t>
            </a:r>
            <a:r>
              <a:rPr lang="en-US" sz="1600" dirty="0"/>
              <a:t>: </a:t>
            </a:r>
            <a:r>
              <a:rPr lang="en-US" sz="1600" dirty="0" err="1"/>
              <a:t>postgres</a:t>
            </a:r>
            <a:r>
              <a:rPr lang="en-US" sz="1600" dirty="0"/>
              <a:t>, </a:t>
            </a:r>
            <a:r>
              <a:rPr lang="en-US" sz="1600" b="1" dirty="0" err="1">
                <a:solidFill>
                  <a:srgbClr val="945200"/>
                </a:solidFill>
              </a:rPr>
              <a:t>dbname</a:t>
            </a:r>
            <a:r>
              <a:rPr lang="en-US" sz="1600" dirty="0"/>
              <a:t>: </a:t>
            </a:r>
            <a:r>
              <a:rPr lang="en-US" sz="1600" dirty="0" err="1"/>
              <a:t>blarg</a:t>
            </a:r>
            <a:r>
              <a:rPr lang="en-US" sz="1600" dirty="0"/>
              <a:t>, </a:t>
            </a:r>
            <a:r>
              <a:rPr lang="en-US" sz="1600" b="1" dirty="0" err="1">
                <a:solidFill>
                  <a:srgbClr val="945200"/>
                </a:solidFill>
              </a:rPr>
              <a:t>other_parameter</a:t>
            </a:r>
            <a:r>
              <a:rPr lang="en-US" sz="1600" dirty="0"/>
              <a:t>: 12 </a:t>
            </a:r>
            <a:r>
              <a:rPr lang="en-US" sz="16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8222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Roles. initialization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34027" y="750850"/>
            <a:ext cx="78485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600" b="1" dirty="0" smtClean="0"/>
              <a:t>Just folders: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$ </a:t>
            </a:r>
            <a:r>
              <a:rPr lang="en-US" sz="1600" dirty="0" err="1" smtClean="0"/>
              <a:t>mkdir</a:t>
            </a:r>
            <a:r>
              <a:rPr lang="en-US" sz="1600" dirty="0" smtClean="0"/>
              <a:t> -p roles/</a:t>
            </a:r>
            <a:r>
              <a:rPr lang="en-US" sz="1600" i="1" dirty="0" err="1" smtClean="0"/>
              <a:t>my_role</a:t>
            </a:r>
            <a:r>
              <a:rPr lang="en-US" sz="1600" dirty="0" smtClean="0"/>
              <a:t>/{</a:t>
            </a:r>
            <a:r>
              <a:rPr lang="en-US" sz="1600" dirty="0" err="1" smtClean="0"/>
              <a:t>defaults,vars,tasks,meta,handlers</a:t>
            </a:r>
            <a:r>
              <a:rPr lang="en-US" sz="1600" dirty="0" smtClean="0"/>
              <a:t>}</a:t>
            </a:r>
            <a:br>
              <a:rPr lang="en-US" sz="1600" dirty="0" smtClean="0"/>
            </a:br>
            <a:r>
              <a:rPr lang="en-US" sz="1600" dirty="0" smtClean="0"/>
              <a:t>$ touch roles/</a:t>
            </a:r>
            <a:r>
              <a:rPr lang="en-US" sz="1600" i="1" dirty="0" err="1" smtClean="0"/>
              <a:t>my_role</a:t>
            </a:r>
            <a:r>
              <a:rPr lang="en-US" sz="1600" dirty="0"/>
              <a:t>/{</a:t>
            </a:r>
            <a:r>
              <a:rPr lang="en-US" sz="1600" dirty="0" err="1"/>
              <a:t>defaults,vars,tasks,meta,handlers</a:t>
            </a:r>
            <a:r>
              <a:rPr lang="en-US" sz="1600" dirty="0" smtClean="0"/>
              <a:t>}/</a:t>
            </a:r>
            <a:r>
              <a:rPr lang="en-US" sz="1600" dirty="0" err="1" smtClean="0"/>
              <a:t>main.yml</a:t>
            </a: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b="1" dirty="0" smtClean="0"/>
              <a:t>Using “</a:t>
            </a:r>
            <a:r>
              <a:rPr lang="en-US" sz="1600" b="1" dirty="0" err="1" smtClean="0"/>
              <a:t>ansible</a:t>
            </a:r>
            <a:r>
              <a:rPr lang="en-US" sz="1600" b="1" dirty="0" smtClean="0"/>
              <a:t>-galaxy”: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$ </a:t>
            </a:r>
            <a:r>
              <a:rPr lang="en-US" sz="1600" dirty="0" err="1"/>
              <a:t>ansible</a:t>
            </a:r>
            <a:r>
              <a:rPr lang="en-US" sz="1600" dirty="0"/>
              <a:t>-galaxy </a:t>
            </a:r>
            <a:r>
              <a:rPr lang="en-US" sz="1600" dirty="0" err="1"/>
              <a:t>init</a:t>
            </a:r>
            <a:r>
              <a:rPr lang="en-US" sz="1600" dirty="0"/>
              <a:t> </a:t>
            </a:r>
            <a:r>
              <a:rPr lang="en-US" sz="1600" i="1" dirty="0" err="1" smtClean="0"/>
              <a:t>my_role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- </a:t>
            </a:r>
            <a:r>
              <a:rPr lang="en-US" sz="1600" dirty="0" err="1"/>
              <a:t>my_role</a:t>
            </a:r>
            <a:r>
              <a:rPr lang="en-US" sz="1600" dirty="0"/>
              <a:t> was created </a:t>
            </a:r>
            <a:r>
              <a:rPr lang="en-US" sz="1600" dirty="0" smtClean="0"/>
              <a:t>successfully</a:t>
            </a:r>
            <a:br>
              <a:rPr lang="en-US" sz="1600" dirty="0" smtClean="0"/>
            </a:br>
            <a:endParaRPr lang="en-US" sz="1600" dirty="0" smtClean="0"/>
          </a:p>
          <a:p>
            <a:pPr marL="342900" indent="-342900">
              <a:buAutoNum type="arabicPeriod"/>
            </a:pPr>
            <a:r>
              <a:rPr lang="en-US" sz="1600" b="1" dirty="0" smtClean="0"/>
              <a:t>Using various tools: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$ pip install </a:t>
            </a:r>
            <a:r>
              <a:rPr lang="en-US" sz="1600" dirty="0" err="1" smtClean="0"/>
              <a:t>sibl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$ </a:t>
            </a:r>
            <a:r>
              <a:rPr lang="en-US" sz="1600" dirty="0" err="1" smtClean="0"/>
              <a:t>mkdir</a:t>
            </a:r>
            <a:r>
              <a:rPr lang="en-US" sz="1600" dirty="0" smtClean="0"/>
              <a:t> roles</a:t>
            </a:r>
            <a:br>
              <a:rPr lang="en-US" sz="1600" dirty="0" smtClean="0"/>
            </a:br>
            <a:r>
              <a:rPr lang="en-US" sz="1600" dirty="0" smtClean="0"/>
              <a:t>$ </a:t>
            </a:r>
            <a:r>
              <a:rPr lang="en-US" sz="1600" dirty="0" err="1" smtClean="0"/>
              <a:t>sibl</a:t>
            </a:r>
            <a:r>
              <a:rPr lang="en-US" sz="1600" dirty="0" smtClean="0"/>
              <a:t> role </a:t>
            </a:r>
            <a:r>
              <a:rPr lang="en-US" sz="1600" i="1" dirty="0" err="1" smtClean="0"/>
              <a:t>my_role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2593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2526013" cy="647100"/>
          </a:xfrm>
        </p:spPr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27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ea typeface="Tahoma" charset="0"/>
                <a:cs typeface="Tahoma" charset="0"/>
              </a:rPr>
              <a:t>VARIABLES. PRECEDENCE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6056" y="4537276"/>
            <a:ext cx="4628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docs.ansible.com/ansible/playbooks_roles.html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4521" y="762160"/>
            <a:ext cx="8142789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The last </a:t>
            </a:r>
            <a:r>
              <a:rPr lang="en-US" dirty="0"/>
              <a:t>listed variables winning </a:t>
            </a:r>
            <a:r>
              <a:rPr lang="en-US" dirty="0" smtClean="0"/>
              <a:t>prioritization: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role defaults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inventory </a:t>
            </a:r>
            <a:r>
              <a:rPr lang="en-US" dirty="0" err="1"/>
              <a:t>vars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inventory </a:t>
            </a:r>
            <a:r>
              <a:rPr lang="en-US" dirty="0" err="1"/>
              <a:t>group_vars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inventory </a:t>
            </a:r>
            <a:r>
              <a:rPr lang="en-US" dirty="0" err="1"/>
              <a:t>host_vars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playbook </a:t>
            </a:r>
            <a:r>
              <a:rPr lang="en-US" dirty="0" err="1"/>
              <a:t>group_vars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playbook </a:t>
            </a:r>
            <a:r>
              <a:rPr lang="en-US" dirty="0" err="1"/>
              <a:t>host_vars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host facts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registered </a:t>
            </a:r>
            <a:r>
              <a:rPr lang="en-US" dirty="0" err="1"/>
              <a:t>vars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err="1"/>
              <a:t>set_facts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play </a:t>
            </a:r>
            <a:r>
              <a:rPr lang="en-US" dirty="0" err="1"/>
              <a:t>vars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play </a:t>
            </a:r>
            <a:r>
              <a:rPr lang="en-US" dirty="0" err="1"/>
              <a:t>vars_prompt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play </a:t>
            </a:r>
            <a:r>
              <a:rPr lang="en-US" dirty="0" err="1"/>
              <a:t>vars_files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role and include </a:t>
            </a:r>
            <a:r>
              <a:rPr lang="en-US" dirty="0" err="1"/>
              <a:t>vars</a:t>
            </a: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block </a:t>
            </a:r>
            <a:r>
              <a:rPr lang="en-US" dirty="0" err="1"/>
              <a:t>vars</a:t>
            </a:r>
            <a:r>
              <a:rPr lang="en-US" dirty="0"/>
              <a:t> (only for tasks in block)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task </a:t>
            </a:r>
            <a:r>
              <a:rPr lang="en-US" dirty="0" err="1"/>
              <a:t>vars</a:t>
            </a:r>
            <a:r>
              <a:rPr lang="en-US" dirty="0"/>
              <a:t> (only for the task)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/>
              <a:t>extra </a:t>
            </a:r>
            <a:r>
              <a:rPr lang="en-US" dirty="0" err="1"/>
              <a:t>vars</a:t>
            </a:r>
            <a:r>
              <a:rPr lang="en-US" dirty="0"/>
              <a:t> (always win precedence)</a:t>
            </a:r>
          </a:p>
        </p:txBody>
      </p:sp>
    </p:spTree>
    <p:extLst>
      <p:ext uri="{BB962C8B-B14F-4D97-AF65-F5344CB8AC3E}">
        <p14:creationId xmlns:p14="http://schemas.microsoft.com/office/powerpoint/2010/main" val="116220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logo_cover_4.png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538" b="3538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0" r="6080"/>
          <a:stretch>
            <a:fillRect/>
          </a:stretch>
        </p:blipFill>
        <p:spPr>
          <a:xfrm>
            <a:off x="1614904" y="191032"/>
            <a:ext cx="3247028" cy="1055546"/>
          </a:xfr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627880" y="1090385"/>
            <a:ext cx="7879512" cy="3226972"/>
          </a:xfrm>
          <a:prstGeom prst="rect">
            <a:avLst/>
          </a:prstGeom>
        </p:spPr>
        <p:txBody>
          <a:bodyPr/>
          <a:lstStyle>
            <a:lvl1pPr marL="257175" indent="-257175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342900" rtl="0" eaLnBrk="1" latinLnBrk="0" hangingPunct="1">
              <a:spcBef>
                <a:spcPct val="20000"/>
              </a:spcBef>
              <a:buFont typeface="Arial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342900" rtl="0" eaLnBrk="1" latinLnBrk="0" hangingPunct="1">
              <a:spcBef>
                <a:spcPct val="20000"/>
              </a:spcBef>
              <a:buFont typeface="Arial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b="1" dirty="0" smtClean="0">
                <a:latin typeface="+mj-lt"/>
                <a:ea typeface="Tahoma" pitchFamily="34" charset="0"/>
                <a:cs typeface="Tahoma" pitchFamily="34" charset="0"/>
              </a:rPr>
              <a:t>Agenda:</a:t>
            </a:r>
          </a:p>
          <a:p>
            <a:pPr marL="796925" lvl="1" indent="-285750">
              <a:buFont typeface="Wingdings" charset="2"/>
              <a:buChar char="Ø"/>
            </a:pPr>
            <a:r>
              <a:rPr lang="en-US" sz="1800" dirty="0">
                <a:ea typeface="Tahoma" pitchFamily="34" charset="0"/>
                <a:cs typeface="Tahoma" pitchFamily="34" charset="0"/>
              </a:rPr>
              <a:t>Project </a:t>
            </a:r>
            <a:r>
              <a:rPr lang="en-US" sz="1800" dirty="0" smtClean="0">
                <a:ea typeface="Tahoma" pitchFamily="34" charset="0"/>
                <a:cs typeface="Tahoma" pitchFamily="34" charset="0"/>
              </a:rPr>
              <a:t>Structure</a:t>
            </a:r>
          </a:p>
          <a:p>
            <a:pPr marL="796925" lvl="1" indent="-285750">
              <a:buFont typeface="Wingdings" charset="2"/>
              <a:buChar char="Ø"/>
            </a:pPr>
            <a:r>
              <a:rPr lang="en-US" sz="1800" dirty="0" smtClean="0">
                <a:ea typeface="Tahoma" pitchFamily="34" charset="0"/>
                <a:cs typeface="Tahoma" pitchFamily="34" charset="0"/>
              </a:rPr>
              <a:t>Inventory</a:t>
            </a:r>
          </a:p>
          <a:p>
            <a:pPr marL="796925" lvl="1" indent="-285750">
              <a:buFont typeface="Wingdings" charset="2"/>
              <a:buChar char="Ø"/>
            </a:pPr>
            <a:r>
              <a:rPr lang="en-US" sz="1800" dirty="0" smtClean="0">
                <a:ea typeface="Tahoma" pitchFamily="34" charset="0"/>
                <a:cs typeface="Tahoma" pitchFamily="34" charset="0"/>
              </a:rPr>
              <a:t>Roles</a:t>
            </a:r>
            <a:endParaRPr lang="en-US" sz="1800" dirty="0">
              <a:latin typeface="+mj-lt"/>
              <a:ea typeface="Tahoma" pitchFamily="34" charset="0"/>
              <a:cs typeface="Tahoma" pitchFamily="34" charset="0"/>
            </a:endParaRPr>
          </a:p>
          <a:p>
            <a:pPr marL="796925" lvl="1" indent="-285750">
              <a:buFont typeface="Wingdings" charset="2"/>
              <a:buChar char="Ø"/>
            </a:pPr>
            <a:r>
              <a:rPr lang="en-US" sz="1800" dirty="0" smtClean="0">
                <a:ea typeface="Tahoma" pitchFamily="34" charset="0"/>
                <a:cs typeface="Tahoma" pitchFamily="34" charset="0"/>
              </a:rPr>
              <a:t>Variables</a:t>
            </a:r>
          </a:p>
          <a:p>
            <a:pPr marL="796925" lvl="1" indent="-285750">
              <a:buFont typeface="Wingdings" charset="2"/>
              <a:buChar char="Ø"/>
            </a:pPr>
            <a:r>
              <a:rPr lang="en-US" sz="1800" dirty="0">
                <a:latin typeface="+mj-lt"/>
                <a:ea typeface="Tahoma" pitchFamily="34" charset="0"/>
                <a:cs typeface="Tahoma" pitchFamily="34" charset="0"/>
              </a:rPr>
              <a:t>H</a:t>
            </a:r>
            <a:r>
              <a:rPr lang="en-US" sz="1800" dirty="0" smtClean="0">
                <a:latin typeface="+mj-lt"/>
                <a:ea typeface="Tahoma" pitchFamily="34" charset="0"/>
                <a:cs typeface="Tahoma" pitchFamily="34" charset="0"/>
              </a:rPr>
              <a:t>andlers</a:t>
            </a:r>
          </a:p>
          <a:p>
            <a:pPr marL="0" indent="0">
              <a:buFont typeface="Arial"/>
              <a:buNone/>
            </a:pPr>
            <a:endParaRPr lang="en-US" sz="1800" b="1" dirty="0">
              <a:latin typeface="+mj-lt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0465" y="3738746"/>
            <a:ext cx="1098577" cy="1102238"/>
            <a:chOff x="70465" y="3738746"/>
            <a:chExt cx="1098577" cy="110223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48" y="3846071"/>
              <a:ext cx="736500" cy="7365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5" y="3738746"/>
              <a:ext cx="1098577" cy="1102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483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Variables in Command Line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567159" y="699516"/>
            <a:ext cx="8229599" cy="3860909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latin typeface="+mj-lt"/>
              </a:rPr>
              <a:t>$ man  </a:t>
            </a:r>
            <a:r>
              <a:rPr lang="en-US" sz="1800" dirty="0" err="1" smtClean="0">
                <a:latin typeface="+mj-lt"/>
              </a:rPr>
              <a:t>ansible</a:t>
            </a:r>
            <a:r>
              <a:rPr lang="en-US" sz="1800" dirty="0" smtClean="0">
                <a:latin typeface="+mj-lt"/>
              </a:rPr>
              <a:t>-playbook</a:t>
            </a:r>
            <a:endParaRPr lang="en-US" sz="1800" b="0" dirty="0">
              <a:latin typeface="+mj-lt"/>
            </a:endParaRPr>
          </a:p>
          <a:p>
            <a:pPr marL="0" indent="0">
              <a:buNone/>
            </a:pPr>
            <a:r>
              <a:rPr lang="is-IS" sz="1800" b="0" dirty="0" smtClean="0">
                <a:latin typeface="+mj-lt"/>
              </a:rPr>
              <a:t>…</a:t>
            </a:r>
          </a:p>
          <a:p>
            <a:pPr marL="0" indent="0">
              <a:buNone/>
            </a:pPr>
            <a:r>
              <a:rPr lang="en-US" sz="1800" b="0" dirty="0">
                <a:latin typeface="+mj-lt"/>
              </a:rPr>
              <a:t>-e VARS, --</a:t>
            </a:r>
            <a:r>
              <a:rPr lang="en-US" sz="1800" b="0" dirty="0" smtClean="0">
                <a:latin typeface="+mj-lt"/>
              </a:rPr>
              <a:t>extra-</a:t>
            </a:r>
            <a:r>
              <a:rPr lang="en-US" sz="1800" b="0" dirty="0" err="1" smtClean="0">
                <a:latin typeface="+mj-lt"/>
              </a:rPr>
              <a:t>vars</a:t>
            </a:r>
            <a:r>
              <a:rPr lang="en-US" sz="1800" b="0" dirty="0" smtClean="0">
                <a:latin typeface="+mj-lt"/>
              </a:rPr>
              <a:t>=VARS</a:t>
            </a:r>
            <a:br>
              <a:rPr lang="en-US" sz="1800" b="0" dirty="0" smtClean="0">
                <a:latin typeface="+mj-lt"/>
              </a:rPr>
            </a:br>
            <a:r>
              <a:rPr lang="en-US" sz="1800" b="0" dirty="0" smtClean="0">
                <a:latin typeface="+mj-lt"/>
              </a:rPr>
              <a:t>           </a:t>
            </a:r>
            <a:r>
              <a:rPr lang="en-US" sz="1800" b="0" dirty="0">
                <a:latin typeface="+mj-lt"/>
              </a:rPr>
              <a:t>Extra variables to inject into a playbook, in key=value key=value format or as quoted JSON (hashes and arrays). To load variables from a </a:t>
            </a:r>
            <a:r>
              <a:rPr lang="en-US" sz="1800" b="0" dirty="0" smtClean="0">
                <a:latin typeface="+mj-lt"/>
              </a:rPr>
              <a:t>file, specify </a:t>
            </a:r>
            <a:r>
              <a:rPr lang="en-US" sz="1800" b="0" dirty="0">
                <a:latin typeface="+mj-lt"/>
              </a:rPr>
              <a:t>the file preceded by @ (e.g. @</a:t>
            </a:r>
            <a:r>
              <a:rPr lang="en-US" sz="1800" b="0" dirty="0" err="1">
                <a:latin typeface="+mj-lt"/>
              </a:rPr>
              <a:t>vars.yml</a:t>
            </a:r>
            <a:r>
              <a:rPr lang="en-US" sz="1800" b="0" dirty="0">
                <a:latin typeface="+mj-lt"/>
              </a:rPr>
              <a:t>).</a:t>
            </a:r>
            <a:endParaRPr lang="is-IS" sz="1800" b="0" dirty="0" smtClean="0">
              <a:latin typeface="+mj-lt"/>
            </a:endParaRPr>
          </a:p>
          <a:p>
            <a:pPr marL="0" indent="0">
              <a:buNone/>
            </a:pPr>
            <a:r>
              <a:rPr lang="is-IS" sz="1800" b="0" dirty="0" smtClean="0">
                <a:latin typeface="+mj-lt"/>
              </a:rPr>
              <a:t>...</a:t>
            </a:r>
            <a:br>
              <a:rPr lang="is-IS" sz="1800" b="0" dirty="0" smtClean="0">
                <a:latin typeface="+mj-lt"/>
              </a:rPr>
            </a:br>
            <a:r>
              <a:rPr lang="is-IS" sz="1800" dirty="0" smtClean="0">
                <a:latin typeface="+mj-lt"/>
              </a:rPr>
              <a:t>$ ansible-playbook ... -e </a:t>
            </a:r>
            <a:r>
              <a:rPr lang="is-IS" sz="1800" dirty="0" smtClean="0">
                <a:solidFill>
                  <a:srgbClr val="C00000"/>
                </a:solidFill>
                <a:latin typeface="+mj-lt"/>
              </a:rPr>
              <a:t>somevar=somevalue</a:t>
            </a:r>
            <a:br>
              <a:rPr lang="is-IS" sz="1800" dirty="0" smtClean="0">
                <a:solidFill>
                  <a:srgbClr val="C00000"/>
                </a:solidFill>
                <a:latin typeface="+mj-lt"/>
              </a:rPr>
            </a:br>
            <a:r>
              <a:rPr lang="is-IS" sz="1800" dirty="0" smtClean="0">
                <a:latin typeface="+mj-lt"/>
              </a:rPr>
              <a:t>$ </a:t>
            </a:r>
            <a:r>
              <a:rPr lang="is-IS" sz="1800" dirty="0">
                <a:latin typeface="+mj-lt"/>
              </a:rPr>
              <a:t>ansible-playbook ... -e </a:t>
            </a:r>
            <a:r>
              <a:rPr lang="is-IS" sz="1800" dirty="0" smtClean="0">
                <a:latin typeface="+mj-lt"/>
              </a:rPr>
              <a:t>"</a:t>
            </a:r>
            <a:r>
              <a:rPr lang="is-IS" sz="1800" dirty="0" smtClean="0">
                <a:solidFill>
                  <a:srgbClr val="C00000"/>
                </a:solidFill>
                <a:latin typeface="+mj-lt"/>
              </a:rPr>
              <a:t>somevar1=somevalue1 </a:t>
            </a:r>
            <a:r>
              <a:rPr lang="en-US" sz="1800" dirty="0" smtClean="0">
                <a:solidFill>
                  <a:srgbClr val="C00000"/>
                </a:solidFill>
                <a:latin typeface="+mj-lt"/>
              </a:rPr>
              <a:t>somevar2=somevalue2</a:t>
            </a:r>
            <a:r>
              <a:rPr lang="is-IS" sz="1800" dirty="0" smtClean="0">
                <a:latin typeface="+mj-lt"/>
              </a:rPr>
              <a:t>" </a:t>
            </a:r>
            <a:r>
              <a:rPr lang="is-IS" sz="1800" dirty="0">
                <a:latin typeface="+mj-lt"/>
              </a:rPr>
              <a:t/>
            </a:r>
            <a:br>
              <a:rPr lang="is-IS" sz="1800" dirty="0">
                <a:latin typeface="+mj-lt"/>
              </a:rPr>
            </a:br>
            <a:r>
              <a:rPr lang="is-IS" sz="1800" dirty="0" smtClean="0">
                <a:latin typeface="+mj-lt"/>
              </a:rPr>
              <a:t>$ </a:t>
            </a:r>
            <a:r>
              <a:rPr lang="is-IS" sz="1800" dirty="0">
                <a:latin typeface="+mj-lt"/>
              </a:rPr>
              <a:t>ansible-playbook ... </a:t>
            </a:r>
            <a:r>
              <a:rPr lang="is-IS" sz="1800" dirty="0" smtClean="0">
                <a:latin typeface="+mj-lt"/>
              </a:rPr>
              <a:t>--extra-vars=</a:t>
            </a:r>
            <a:r>
              <a:rPr lang="is-IS" sz="1800" dirty="0" smtClean="0">
                <a:solidFill>
                  <a:srgbClr val="C00000"/>
                </a:solidFill>
                <a:latin typeface="+mj-lt"/>
              </a:rPr>
              <a:t>@vars.yml</a:t>
            </a:r>
            <a:r>
              <a:rPr lang="is-IS" sz="1800" dirty="0" smtClean="0">
                <a:latin typeface="+mj-lt"/>
              </a:rPr>
              <a:t> </a:t>
            </a:r>
            <a:br>
              <a:rPr lang="is-IS" sz="1800" dirty="0" smtClean="0">
                <a:latin typeface="+mj-lt"/>
              </a:rPr>
            </a:br>
            <a:r>
              <a:rPr lang="is-IS" sz="1800" dirty="0">
                <a:latin typeface="+mj-lt"/>
              </a:rPr>
              <a:t>$ ansible-playbook ... </a:t>
            </a:r>
            <a:r>
              <a:rPr lang="is-IS" sz="1800" dirty="0" smtClean="0">
                <a:latin typeface="+mj-lt"/>
              </a:rPr>
              <a:t>-e "</a:t>
            </a:r>
            <a:r>
              <a:rPr lang="is-IS" sz="1800" dirty="0" smtClean="0">
                <a:solidFill>
                  <a:srgbClr val="C00000"/>
                </a:solidFill>
                <a:latin typeface="+mj-lt"/>
              </a:rPr>
              <a:t>{'somevar1': 'somevalue1', '</a:t>
            </a:r>
            <a:r>
              <a:rPr lang="en-US" sz="1800" dirty="0" smtClean="0">
                <a:solidFill>
                  <a:srgbClr val="C00000"/>
                </a:solidFill>
                <a:latin typeface="+mj-lt"/>
              </a:rPr>
              <a:t>somevar2': 'somevalue2'</a:t>
            </a:r>
            <a:r>
              <a:rPr lang="is-IS" sz="1800" dirty="0" smtClean="0">
                <a:solidFill>
                  <a:srgbClr val="C00000"/>
                </a:solidFill>
                <a:latin typeface="+mj-lt"/>
              </a:rPr>
              <a:t>}</a:t>
            </a:r>
            <a:r>
              <a:rPr lang="is-IS" sz="1800" dirty="0" smtClean="0">
                <a:latin typeface="+mj-lt"/>
              </a:rPr>
              <a:t>" </a:t>
            </a: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6139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Variables in playbook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" y="819590"/>
            <a:ext cx="8509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/>
              <a:t>Registered Variables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939" y="699516"/>
            <a:ext cx="4769939" cy="4045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048" y="128476"/>
            <a:ext cx="5543040" cy="497886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0471" y="4536298"/>
            <a:ext cx="66591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docs.ansible.com/ansible/playbooks_variables.html#registered-variables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640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4164345" cy="647100"/>
          </a:xfrm>
        </p:spPr>
        <p:txBody>
          <a:bodyPr/>
          <a:lstStyle/>
          <a:p>
            <a:r>
              <a:rPr lang="en-US" dirty="0" smtClean="0"/>
              <a:t>Discovered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29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Discovered data. System facts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5195" y="331632"/>
            <a:ext cx="5884159" cy="52852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32979" y="1031148"/>
            <a:ext cx="3472405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{{</a:t>
            </a:r>
            <a:r>
              <a:rPr lang="en-US" dirty="0"/>
              <a:t> </a:t>
            </a:r>
            <a:r>
              <a:rPr lang="en-US" dirty="0" err="1"/>
              <a:t>ansible_nodename</a:t>
            </a:r>
            <a:r>
              <a:rPr lang="en-US" dirty="0"/>
              <a:t> </a:t>
            </a:r>
            <a:r>
              <a:rPr lang="en-US" b="1" dirty="0" smtClean="0"/>
              <a:t>}}</a:t>
            </a:r>
          </a:p>
          <a:p>
            <a:r>
              <a:rPr lang="en-US" b="1" dirty="0"/>
              <a:t>{{</a:t>
            </a:r>
            <a:r>
              <a:rPr lang="en-US" dirty="0"/>
              <a:t> </a:t>
            </a:r>
            <a:r>
              <a:rPr lang="en-US" dirty="0" err="1"/>
              <a:t>ansible_hostname</a:t>
            </a:r>
            <a:r>
              <a:rPr lang="en-US" dirty="0"/>
              <a:t> </a:t>
            </a:r>
            <a:r>
              <a:rPr lang="en-US" b="1" dirty="0" smtClean="0"/>
              <a:t>}}</a:t>
            </a:r>
          </a:p>
          <a:p>
            <a:r>
              <a:rPr lang="en-US" b="1" dirty="0"/>
              <a:t>{{</a:t>
            </a:r>
            <a:r>
              <a:rPr lang="en-US" dirty="0"/>
              <a:t> </a:t>
            </a:r>
            <a:r>
              <a:rPr lang="en-US" dirty="0" err="1" smtClean="0"/>
              <a:t>ansible_fqdn</a:t>
            </a:r>
            <a:r>
              <a:rPr lang="en-US" dirty="0" smtClean="0"/>
              <a:t> </a:t>
            </a:r>
            <a:r>
              <a:rPr lang="en-US" b="1" dirty="0" smtClean="0"/>
              <a:t>}}</a:t>
            </a:r>
          </a:p>
          <a:p>
            <a:endParaRPr lang="en-US" b="1" dirty="0"/>
          </a:p>
          <a:p>
            <a:r>
              <a:rPr lang="en-US" b="1" dirty="0"/>
              <a:t>{{</a:t>
            </a:r>
            <a:r>
              <a:rPr lang="en-US" dirty="0"/>
              <a:t> </a:t>
            </a:r>
            <a:r>
              <a:rPr lang="en-US" dirty="0" err="1"/>
              <a:t>ansible_kernel</a:t>
            </a:r>
            <a:r>
              <a:rPr lang="en-US" dirty="0"/>
              <a:t> </a:t>
            </a:r>
            <a:r>
              <a:rPr lang="en-US" b="1" dirty="0" smtClean="0"/>
              <a:t>}}</a:t>
            </a:r>
          </a:p>
          <a:p>
            <a:r>
              <a:rPr lang="en-US" b="1" dirty="0"/>
              <a:t>{{ </a:t>
            </a:r>
            <a:r>
              <a:rPr lang="en-US" dirty="0" err="1" smtClean="0"/>
              <a:t>ansible_memory_mb.real.total</a:t>
            </a:r>
            <a:r>
              <a:rPr lang="en-US" b="1" dirty="0" smtClean="0"/>
              <a:t> }}</a:t>
            </a:r>
          </a:p>
          <a:p>
            <a:endParaRPr lang="en-US" dirty="0" smtClean="0"/>
          </a:p>
          <a:p>
            <a:r>
              <a:rPr lang="en-US" b="1" dirty="0" smtClean="0"/>
              <a:t>{{</a:t>
            </a:r>
            <a:r>
              <a:rPr lang="en-US" dirty="0" smtClean="0"/>
              <a:t> </a:t>
            </a:r>
            <a:r>
              <a:rPr lang="en-US" dirty="0" err="1" smtClean="0"/>
              <a:t>ansible_os_family</a:t>
            </a:r>
            <a:r>
              <a:rPr lang="en-US" dirty="0" smtClean="0"/>
              <a:t> </a:t>
            </a:r>
            <a:r>
              <a:rPr lang="en-US" b="1" dirty="0" smtClean="0"/>
              <a:t>}}</a:t>
            </a:r>
            <a:r>
              <a:rPr lang="en-US" dirty="0" smtClean="0"/>
              <a:t> </a:t>
            </a:r>
          </a:p>
          <a:p>
            <a:r>
              <a:rPr lang="en-US" b="1" dirty="0" smtClean="0"/>
              <a:t>{{</a:t>
            </a:r>
            <a:r>
              <a:rPr lang="en-US" dirty="0" smtClean="0"/>
              <a:t> </a:t>
            </a:r>
            <a:r>
              <a:rPr lang="en-US" dirty="0" err="1" smtClean="0"/>
              <a:t>ansible_pkg_mgr</a:t>
            </a:r>
            <a:r>
              <a:rPr lang="en-US" b="1" dirty="0" smtClean="0"/>
              <a:t> }}</a:t>
            </a:r>
          </a:p>
          <a:p>
            <a:endParaRPr lang="en-US" b="1" dirty="0"/>
          </a:p>
          <a:p>
            <a:r>
              <a:rPr lang="en-US" b="1" dirty="0"/>
              <a:t>{{ </a:t>
            </a:r>
            <a:r>
              <a:rPr lang="en-US" dirty="0" err="1" smtClean="0"/>
              <a:t>ansible_service_mgr</a:t>
            </a:r>
            <a:r>
              <a:rPr lang="en-US" b="1" dirty="0" smtClean="0"/>
              <a:t> }}</a:t>
            </a:r>
          </a:p>
          <a:p>
            <a:endParaRPr lang="en-US" b="1" dirty="0"/>
          </a:p>
          <a:p>
            <a:r>
              <a:rPr lang="en-US" b="1" dirty="0"/>
              <a:t>{{ </a:t>
            </a:r>
            <a:r>
              <a:rPr lang="en-US" dirty="0" err="1" smtClean="0"/>
              <a:t>ansible_mounts</a:t>
            </a:r>
            <a:r>
              <a:rPr lang="en-US" b="1" dirty="0" smtClean="0"/>
              <a:t> }}</a:t>
            </a:r>
          </a:p>
        </p:txBody>
      </p:sp>
    </p:spTree>
    <p:extLst>
      <p:ext uri="{BB962C8B-B14F-4D97-AF65-F5344CB8AC3E}">
        <p14:creationId xmlns:p14="http://schemas.microsoft.com/office/powerpoint/2010/main" val="44952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Discovered data. System facts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90" y="808572"/>
            <a:ext cx="4641847" cy="360572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49" y="1828800"/>
            <a:ext cx="5513957" cy="2926157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50800" dir="5400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78418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Discovered data. System facts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9757" y="797406"/>
            <a:ext cx="81254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Turning Off </a:t>
            </a:r>
            <a:r>
              <a:rPr lang="en-US" sz="1600" b="1" dirty="0" smtClean="0"/>
              <a:t>Facts</a:t>
            </a:r>
          </a:p>
          <a:p>
            <a:endParaRPr lang="en-US" sz="1600" dirty="0"/>
          </a:p>
          <a:p>
            <a:r>
              <a:rPr lang="en-US" sz="1600" dirty="0"/>
              <a:t>If you know you don’t need any fact data about your hosts, and know everything about your systems centrally, you can turn off fact gathering. This has advantages in scaling </a:t>
            </a:r>
            <a:r>
              <a:rPr lang="en-US" sz="1600" dirty="0" err="1"/>
              <a:t>Ansible</a:t>
            </a:r>
            <a:r>
              <a:rPr lang="en-US" sz="1600" dirty="0"/>
              <a:t> in push mode with very large numbers of systems, mainly, or if you are using </a:t>
            </a:r>
            <a:r>
              <a:rPr lang="en-US" sz="1600" dirty="0" err="1"/>
              <a:t>Ansible</a:t>
            </a:r>
            <a:r>
              <a:rPr lang="en-US" sz="1600" dirty="0"/>
              <a:t> on experimental platforms. In any play, just do this</a:t>
            </a:r>
            <a:r>
              <a:rPr lang="en-US" sz="1600" dirty="0" smtClean="0"/>
              <a:t>:</a:t>
            </a:r>
          </a:p>
          <a:p>
            <a:endParaRPr lang="en-US" sz="1600" dirty="0"/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en-US" sz="1600" b="1" dirty="0" smtClean="0">
                <a:solidFill>
                  <a:srgbClr val="BB8F01"/>
                </a:solidFill>
                <a:latin typeface="Consolas" charset="0"/>
                <a:ea typeface="Consolas" charset="0"/>
                <a:cs typeface="Consolas" charset="0"/>
              </a:rPr>
              <a:t>hosts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whatever</a:t>
            </a:r>
          </a:p>
          <a:p>
            <a:r>
              <a:rPr lang="en-US" sz="16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600" b="1" dirty="0" err="1" smtClean="0">
                <a:solidFill>
                  <a:srgbClr val="BB8F01"/>
                </a:solidFill>
                <a:latin typeface="Consolas" charset="0"/>
                <a:ea typeface="Consolas" charset="0"/>
                <a:cs typeface="Consolas" charset="0"/>
              </a:rPr>
              <a:t>gather_facts</a:t>
            </a:r>
            <a:r>
              <a:rPr lang="en-US" sz="1600" dirty="0">
                <a:latin typeface="Consolas" charset="0"/>
                <a:ea typeface="Consolas" charset="0"/>
                <a:cs typeface="Consolas" charset="0"/>
              </a:rPr>
              <a:t>: no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923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Discovered data. Local facts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3" y="796952"/>
            <a:ext cx="9144000" cy="2281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3" y="2222917"/>
            <a:ext cx="9144000" cy="33478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2777" y="699516"/>
            <a:ext cx="6518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docs.ansible.com/ansible/playbooks_variables.html#local-facts-facts-d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36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2517997" cy="647100"/>
          </a:xfrm>
        </p:spPr>
        <p:txBody>
          <a:bodyPr/>
          <a:lstStyle/>
          <a:p>
            <a:r>
              <a:rPr lang="en-US" dirty="0" smtClean="0"/>
              <a:t>handlers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45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handlers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684" y="838200"/>
            <a:ext cx="84599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Handlers: Running Operations On </a:t>
            </a:r>
            <a:r>
              <a:rPr lang="en-US" sz="2000" b="1" dirty="0" smtClean="0"/>
              <a:t>Change</a:t>
            </a:r>
          </a:p>
          <a:p>
            <a:endParaRPr lang="en-US" sz="2000" b="1" dirty="0"/>
          </a:p>
          <a:p>
            <a:pPr algn="just"/>
            <a:r>
              <a:rPr lang="en-US" sz="2000" dirty="0" smtClean="0"/>
              <a:t>Modules </a:t>
            </a:r>
            <a:r>
              <a:rPr lang="en-US" sz="2000" dirty="0"/>
              <a:t>are written to be ‘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idempotent</a:t>
            </a:r>
            <a:r>
              <a:rPr lang="en-US" sz="2000" dirty="0"/>
              <a:t>’ and can relay when they have made a change on the remote system. Playbooks recognize this and have a basic event system that can be used to respond to change</a:t>
            </a:r>
            <a:r>
              <a:rPr lang="en-US" sz="2000" dirty="0" smtClean="0"/>
              <a:t>.</a:t>
            </a:r>
          </a:p>
          <a:p>
            <a:pPr algn="just"/>
            <a:endParaRPr lang="en-US" sz="2000" dirty="0"/>
          </a:p>
          <a:p>
            <a:pPr algn="just"/>
            <a:r>
              <a:rPr lang="en-US" sz="2000" dirty="0"/>
              <a:t>These ‘</a:t>
            </a: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</a:rPr>
              <a:t>notify</a:t>
            </a:r>
            <a:r>
              <a:rPr lang="en-US" sz="2000" dirty="0"/>
              <a:t>’ actions are triggered at the end of each block of tasks in a playbook, and will only be triggered once even if notified by multiple different tasks</a:t>
            </a:r>
            <a:r>
              <a:rPr lang="en-US" sz="20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215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066002" cy="647100"/>
          </a:xfrm>
        </p:spPr>
        <p:txBody>
          <a:bodyPr/>
          <a:lstStyle/>
          <a:p>
            <a:r>
              <a:rPr lang="en-US" dirty="0" smtClean="0"/>
              <a:t>Project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9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handlers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3879" y="699516"/>
            <a:ext cx="812870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For instance, multiple resources may indicate that apache needs to be restarted because they have changed a </a:t>
            </a:r>
            <a:r>
              <a:rPr lang="en-US" sz="1600" dirty="0" err="1"/>
              <a:t>config</a:t>
            </a:r>
            <a:r>
              <a:rPr lang="en-US" sz="1600" dirty="0"/>
              <a:t> file, but apache will only be bounced once to avoid unnecessary restarts.</a:t>
            </a:r>
          </a:p>
          <a:p>
            <a:pPr algn="just"/>
            <a:endParaRPr lang="en-US" sz="1600" dirty="0" smtClean="0"/>
          </a:p>
          <a:p>
            <a:pPr algn="just"/>
            <a:r>
              <a:rPr lang="en-US" sz="1600" dirty="0" smtClean="0"/>
              <a:t>Here’s </a:t>
            </a:r>
            <a:r>
              <a:rPr lang="en-US" sz="1600" dirty="0"/>
              <a:t>an example of restarting two services when the contents of a file change, but only if the file changes: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82" y="2297898"/>
            <a:ext cx="5778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9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handlers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3880" y="699516"/>
            <a:ext cx="81055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600" dirty="0"/>
              <a:t>Handlers are lists of tasks, not really any different from regular tasks, that are referenced by a globally unique name. Handlers are what </a:t>
            </a:r>
            <a:r>
              <a:rPr lang="en-US" sz="1600" dirty="0" err="1"/>
              <a:t>notifiers</a:t>
            </a:r>
            <a:r>
              <a:rPr lang="en-US" sz="1600" dirty="0"/>
              <a:t> notify. If nothing notifies a handler, it will not run. Regardless of how many things notify a handler, it will run only once, after all of the tasks complete in a particular play.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502" y="1918412"/>
            <a:ext cx="56515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2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Flush handlers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23240" y="885657"/>
            <a:ext cx="809752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en-US" b="1" dirty="0" smtClean="0">
                <a:solidFill>
                  <a:srgbClr val="AC8301"/>
                </a:solidFill>
                <a:latin typeface="Consolas" charset="0"/>
                <a:ea typeface="Consolas" charset="0"/>
                <a:cs typeface="Consolas" charset="0"/>
              </a:rPr>
              <a:t>template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 err="1" smtClean="0">
                <a:solidFill>
                  <a:srgbClr val="AC8301"/>
                </a:solidFill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new.j2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b="1" dirty="0" err="1">
                <a:solidFill>
                  <a:srgbClr val="AC8301"/>
                </a:solidFill>
                <a:latin typeface="Consolas" charset="0"/>
                <a:ea typeface="Consolas" charset="0"/>
                <a:cs typeface="Consolas" charset="0"/>
              </a:rPr>
              <a:t>dest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config.txt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b="1" dirty="0">
                <a:solidFill>
                  <a:srgbClr val="AC8301"/>
                </a:solidFill>
                <a:latin typeface="Consolas" charset="0"/>
                <a:ea typeface="Consolas" charset="0"/>
                <a:cs typeface="Consolas" charset="0"/>
              </a:rPr>
              <a:t>notify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myhandler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 </a:t>
            </a:r>
            <a:r>
              <a:rPr lang="en-US" b="1" dirty="0" smtClean="0">
                <a:solidFill>
                  <a:srgbClr val="AC8301"/>
                </a:solidFill>
                <a:latin typeface="Consolas" charset="0"/>
                <a:ea typeface="Consolas" charset="0"/>
                <a:cs typeface="Consolas" charset="0"/>
              </a:rPr>
              <a:t>name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force all notified handlers to run at this point, not waiting for normal sync points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b="1" dirty="0" smtClean="0">
                <a:solidFill>
                  <a:srgbClr val="AC8301"/>
                </a:solidFill>
                <a:latin typeface="Consolas" charset="0"/>
                <a:ea typeface="Consolas" charset="0"/>
                <a:cs typeface="Consolas" charset="0"/>
              </a:rPr>
              <a:t>meta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flush_handlers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23439" y="4551462"/>
            <a:ext cx="4527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docs.ansible.com/ansible/meta_module.html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1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cap="all" dirty="0" smtClean="0"/>
              <a:t>Enough for today </a:t>
            </a:r>
            <a:r>
              <a:rPr lang="en-US" cap="all" dirty="0" smtClean="0">
                <a:sym typeface="Wingdings"/>
              </a:rPr>
              <a:t></a:t>
            </a:r>
            <a:endParaRPr lang="en-US" cap="all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 smtClean="0"/>
              <a:t>QUESTIONS?</a:t>
            </a:r>
            <a:endParaRPr lang="en-US" sz="3600" b="1" dirty="0"/>
          </a:p>
          <a:p>
            <a:pPr marL="0" indent="0">
              <a:buNone/>
            </a:pPr>
            <a:endParaRPr lang="en-US" sz="1000" b="1" dirty="0" smtClean="0"/>
          </a:p>
          <a:p>
            <a:pPr marL="0" indent="0" algn="ctr">
              <a:buNone/>
            </a:pPr>
            <a:r>
              <a:rPr lang="en-US" sz="2100" b="1" dirty="0" smtClean="0"/>
              <a:t>MTN</a:t>
            </a:r>
            <a:r>
              <a:rPr lang="en-US" sz="2100" b="1"/>
              <a:t>.*</a:t>
            </a:r>
            <a:r>
              <a:rPr lang="en-US" sz="2100" b="1" smtClean="0"/>
              <a:t>NIX </a:t>
            </a:r>
            <a:endParaRPr lang="en-US" sz="2100" b="1" dirty="0" smtClean="0"/>
          </a:p>
          <a:p>
            <a:pPr marL="0" indent="0" algn="ctr">
              <a:buNone/>
            </a:pPr>
            <a:r>
              <a:rPr lang="en-US" sz="2100" b="1" dirty="0" smtClean="0"/>
              <a:t>Automated </a:t>
            </a:r>
            <a:r>
              <a:rPr lang="en-US" sz="2100" b="1" dirty="0"/>
              <a:t>E</a:t>
            </a:r>
            <a:r>
              <a:rPr lang="en-US" sz="2100" b="1" dirty="0" smtClean="0"/>
              <a:t>nvironment </a:t>
            </a:r>
            <a:r>
              <a:rPr lang="en-US" sz="2100" b="1" dirty="0"/>
              <a:t>C</a:t>
            </a:r>
            <a:r>
              <a:rPr lang="en-US" sz="2100" b="1" dirty="0" smtClean="0"/>
              <a:t>onfiguration</a:t>
            </a:r>
            <a:r>
              <a:rPr lang="ru-RU" sz="2100" b="1" dirty="0" smtClean="0"/>
              <a:t> </a:t>
            </a:r>
            <a:r>
              <a:rPr lang="en-US" sz="2100" b="1" dirty="0"/>
              <a:t>M</a:t>
            </a:r>
            <a:r>
              <a:rPr lang="en-US" sz="2100" b="1" dirty="0" smtClean="0"/>
              <a:t>anagement </a:t>
            </a:r>
          </a:p>
        </p:txBody>
      </p:sp>
      <p:pic>
        <p:nvPicPr>
          <p:cNvPr id="11" name="Picture Placeholder 10" descr="boy_drawing_sm.jpg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5" r="12900" b="65"/>
          <a:stretch/>
        </p:blipFill>
        <p:spPr>
          <a:xfrm>
            <a:off x="4482499" y="0"/>
            <a:ext cx="4661501" cy="4861367"/>
          </a:xfrm>
        </p:spPr>
      </p:pic>
    </p:spTree>
    <p:extLst>
      <p:ext uri="{BB962C8B-B14F-4D97-AF65-F5344CB8AC3E}">
        <p14:creationId xmlns:p14="http://schemas.microsoft.com/office/powerpoint/2010/main" val="55749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725" y="633878"/>
            <a:ext cx="5945931" cy="3706554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Project structure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48" y="3846071"/>
            <a:ext cx="736500" cy="73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" y="3738746"/>
            <a:ext cx="1098577" cy="1102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7725" y="4428682"/>
            <a:ext cx="771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docs.ansible.com/ansible/playbooks_best_practices.html#directory-layout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24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293" y="696690"/>
            <a:ext cx="5808482" cy="3768267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Project structure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0465" y="3738746"/>
            <a:ext cx="1098577" cy="1102238"/>
            <a:chOff x="70465" y="3738746"/>
            <a:chExt cx="1098577" cy="11022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48" y="3846071"/>
              <a:ext cx="736500" cy="7365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65" y="3738746"/>
              <a:ext cx="1098577" cy="1102238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1427725" y="4428682"/>
            <a:ext cx="7716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docs.ansible.com/ansible/playbooks_best_practices.html#directory-layout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64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5160836" cy="647100"/>
          </a:xfrm>
        </p:spPr>
        <p:txBody>
          <a:bodyPr/>
          <a:lstStyle/>
          <a:p>
            <a:r>
              <a:rPr lang="en-US" dirty="0" smtClean="0"/>
              <a:t>Inventory. Deep dive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2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inventory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0130" y="4246246"/>
            <a:ext cx="45725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docs.ansible.com/ansible/intro_inventory.html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43068" y="1255149"/>
            <a:ext cx="2141315" cy="2821948"/>
            <a:chOff x="185194" y="740523"/>
            <a:chExt cx="2141315" cy="282194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53" t="1495" r="4753" b="11605"/>
            <a:stretch/>
          </p:blipFill>
          <p:spPr>
            <a:xfrm>
              <a:off x="185194" y="740523"/>
              <a:ext cx="2141315" cy="282194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47241" y="974449"/>
              <a:ext cx="1729961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mycorp.com</a:t>
              </a:r>
              <a:r>
                <a:rPr lang="en-US" dirty="0" smtClean="0"/>
                <a:t> </a:t>
              </a:r>
            </a:p>
            <a:p>
              <a:endParaRPr lang="en-US" dirty="0"/>
            </a:p>
            <a:p>
              <a:r>
                <a:rPr lang="en-US" b="1" dirty="0" smtClean="0"/>
                <a:t>[</a:t>
              </a:r>
              <a:r>
                <a:rPr lang="en-US" b="1" dirty="0"/>
                <a:t>webservers] </a:t>
              </a:r>
              <a:endParaRPr lang="en-US" b="1" dirty="0" smtClean="0"/>
            </a:p>
            <a:p>
              <a:r>
                <a:rPr lang="en-US" dirty="0" err="1" smtClean="0"/>
                <a:t>foo.mycorp.com</a:t>
              </a:r>
              <a:r>
                <a:rPr lang="en-US" dirty="0" smtClean="0"/>
                <a:t> </a:t>
              </a:r>
            </a:p>
            <a:p>
              <a:r>
                <a:rPr lang="en-US" dirty="0" err="1" smtClean="0"/>
                <a:t>bar.mycorp.com</a:t>
              </a:r>
              <a:r>
                <a:rPr lang="en-US" dirty="0" smtClean="0"/>
                <a:t> </a:t>
              </a:r>
            </a:p>
            <a:p>
              <a:endParaRPr lang="en-US" dirty="0"/>
            </a:p>
            <a:p>
              <a:r>
                <a:rPr lang="en-US" b="1" dirty="0" smtClean="0"/>
                <a:t>[</a:t>
              </a:r>
              <a:r>
                <a:rPr lang="en-US" b="1" dirty="0" err="1"/>
                <a:t>dbservers</a:t>
              </a:r>
              <a:r>
                <a:rPr lang="en-US" b="1" dirty="0"/>
                <a:t>] </a:t>
              </a:r>
              <a:endParaRPr lang="en-US" b="1" dirty="0" smtClean="0"/>
            </a:p>
            <a:p>
              <a:r>
                <a:rPr lang="en-US" dirty="0" err="1" smtClean="0"/>
                <a:t>one.mycorp.com</a:t>
              </a:r>
              <a:r>
                <a:rPr lang="en-US" dirty="0" smtClean="0"/>
                <a:t> </a:t>
              </a:r>
            </a:p>
            <a:p>
              <a:r>
                <a:rPr lang="en-US" dirty="0" err="1" smtClean="0"/>
                <a:t>two.mycorp.com</a:t>
              </a:r>
              <a:r>
                <a:rPr lang="en-US" dirty="0" smtClean="0"/>
                <a:t> </a:t>
              </a:r>
            </a:p>
            <a:p>
              <a:r>
                <a:rPr lang="en-US" dirty="0" err="1" smtClean="0"/>
                <a:t>three.mycorp.com</a:t>
              </a:r>
              <a:endParaRPr lang="en-US" dirty="0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243068" y="788613"/>
            <a:ext cx="21413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Hosts and </a:t>
            </a:r>
            <a:r>
              <a:rPr lang="en-US" sz="1600" b="1" dirty="0" smtClean="0"/>
              <a:t>Groups</a:t>
            </a:r>
            <a:endParaRPr lang="en-US" sz="1600" b="1" dirty="0"/>
          </a:p>
        </p:txBody>
      </p:sp>
      <p:sp>
        <p:nvSpPr>
          <p:cNvPr id="13" name="Rectangle 12"/>
          <p:cNvSpPr/>
          <p:nvPr/>
        </p:nvSpPr>
        <p:spPr>
          <a:xfrm>
            <a:off x="2597911" y="788613"/>
            <a:ext cx="154003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Host Variables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588605" y="1165276"/>
            <a:ext cx="330990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>
                <a:solidFill>
                  <a:srgbClr val="008080"/>
                </a:solidFill>
              </a:rPr>
              <a:t>atlanta</a:t>
            </a:r>
            <a:r>
              <a:rPr lang="en-US" b="1" dirty="0"/>
              <a:t>] </a:t>
            </a:r>
            <a:endParaRPr lang="en-US" b="1" dirty="0" smtClean="0"/>
          </a:p>
          <a:p>
            <a:r>
              <a:rPr lang="en-US" dirty="0" smtClean="0"/>
              <a:t>host1 </a:t>
            </a:r>
            <a:r>
              <a:rPr lang="en-US" dirty="0" err="1"/>
              <a:t>http_port</a:t>
            </a:r>
            <a:r>
              <a:rPr lang="en-US" dirty="0"/>
              <a:t>=80 </a:t>
            </a:r>
            <a:r>
              <a:rPr lang="en-US" dirty="0" err="1" smtClean="0"/>
              <a:t>maxReq</a:t>
            </a:r>
            <a:r>
              <a:rPr lang="en-US" dirty="0" smtClean="0"/>
              <a:t>=808 </a:t>
            </a:r>
          </a:p>
          <a:p>
            <a:r>
              <a:rPr lang="en-US" dirty="0" smtClean="0"/>
              <a:t>host2 </a:t>
            </a:r>
            <a:r>
              <a:rPr lang="en-US" dirty="0" err="1"/>
              <a:t>http_port</a:t>
            </a:r>
            <a:r>
              <a:rPr lang="en-US" dirty="0"/>
              <a:t>=303 </a:t>
            </a:r>
            <a:r>
              <a:rPr lang="en-US" dirty="0" err="1" smtClean="0"/>
              <a:t>maxReq</a:t>
            </a:r>
            <a:r>
              <a:rPr lang="en-US" dirty="0" smtClean="0"/>
              <a:t>=909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2588605" y="2271528"/>
            <a:ext cx="16971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Group Variables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597911" y="2600120"/>
            <a:ext cx="318303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>
                <a:solidFill>
                  <a:srgbClr val="008080"/>
                </a:solidFill>
              </a:rPr>
              <a:t>atlanta</a:t>
            </a:r>
            <a:r>
              <a:rPr lang="en-US" b="1" dirty="0"/>
              <a:t>] </a:t>
            </a:r>
            <a:endParaRPr lang="en-US" b="1" dirty="0" smtClean="0"/>
          </a:p>
          <a:p>
            <a:r>
              <a:rPr lang="en-US" dirty="0" smtClean="0"/>
              <a:t>host1 </a:t>
            </a:r>
          </a:p>
          <a:p>
            <a:r>
              <a:rPr lang="en-US" dirty="0" smtClean="0"/>
              <a:t>host2 </a:t>
            </a:r>
          </a:p>
          <a:p>
            <a:endParaRPr lang="en-US" dirty="0"/>
          </a:p>
          <a:p>
            <a:r>
              <a:rPr lang="en-US" b="1" dirty="0" smtClean="0"/>
              <a:t>[</a:t>
            </a:r>
            <a:r>
              <a:rPr lang="en-US" b="1" dirty="0" err="1"/>
              <a:t>atlanta:vars</a:t>
            </a:r>
            <a:r>
              <a:rPr lang="en-US" b="1" dirty="0"/>
              <a:t>] </a:t>
            </a:r>
            <a:endParaRPr lang="en-US" b="1" dirty="0" smtClean="0"/>
          </a:p>
          <a:p>
            <a:r>
              <a:rPr lang="en-US" dirty="0" err="1" smtClean="0"/>
              <a:t>ntp_server</a:t>
            </a:r>
            <a:r>
              <a:rPr lang="en-US" dirty="0" smtClean="0"/>
              <a:t>=</a:t>
            </a:r>
            <a:r>
              <a:rPr lang="en-US" dirty="0" err="1" smtClean="0"/>
              <a:t>ntp.atlanta.example.com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proxy=</a:t>
            </a:r>
            <a:r>
              <a:rPr lang="en-US" dirty="0" err="1" smtClean="0"/>
              <a:t>proxy.atlanta.example.com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891514" y="1430569"/>
            <a:ext cx="3426107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[</a:t>
            </a:r>
            <a:r>
              <a:rPr lang="en-US" b="1" dirty="0" err="1" smtClean="0">
                <a:solidFill>
                  <a:srgbClr val="008080"/>
                </a:solidFill>
              </a:rPr>
              <a:t>atlanta</a:t>
            </a:r>
            <a:r>
              <a:rPr lang="en-US" b="1" dirty="0" smtClean="0"/>
              <a:t>]</a:t>
            </a:r>
          </a:p>
          <a:p>
            <a:r>
              <a:rPr lang="en-US" dirty="0" smtClean="0"/>
              <a:t>...</a:t>
            </a:r>
          </a:p>
          <a:p>
            <a:r>
              <a:rPr lang="en-US" b="1" dirty="0" smtClean="0"/>
              <a:t>[</a:t>
            </a:r>
            <a:r>
              <a:rPr lang="en-US" b="1" dirty="0" err="1"/>
              <a:t>raleigh</a:t>
            </a:r>
            <a:r>
              <a:rPr lang="en-US" b="1" dirty="0" smtClean="0"/>
              <a:t>]</a:t>
            </a:r>
          </a:p>
          <a:p>
            <a:r>
              <a:rPr lang="en-US" dirty="0" smtClean="0"/>
              <a:t>...</a:t>
            </a:r>
            <a:endParaRPr lang="en-US" dirty="0"/>
          </a:p>
          <a:p>
            <a:r>
              <a:rPr lang="en-US" b="1" dirty="0" smtClean="0"/>
              <a:t>[</a:t>
            </a:r>
            <a:r>
              <a:rPr lang="en-US" b="1" dirty="0" err="1"/>
              <a:t>southeast:children</a:t>
            </a:r>
            <a:r>
              <a:rPr lang="en-US" b="1" dirty="0"/>
              <a:t>] </a:t>
            </a:r>
            <a:endParaRPr lang="en-US" b="1" dirty="0" smtClean="0"/>
          </a:p>
          <a:p>
            <a:r>
              <a:rPr lang="en-US" dirty="0" err="1" smtClean="0"/>
              <a:t>atlanta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raleigh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b="1" dirty="0" smtClean="0"/>
              <a:t>[</a:t>
            </a:r>
            <a:r>
              <a:rPr lang="en-US" b="1" dirty="0" err="1"/>
              <a:t>southeast:vars</a:t>
            </a:r>
            <a:r>
              <a:rPr lang="en-US" b="1" dirty="0"/>
              <a:t>] </a:t>
            </a:r>
            <a:r>
              <a:rPr lang="en-US" sz="1200" dirty="0" err="1" smtClean="0"/>
              <a:t>some_server</a:t>
            </a:r>
            <a:r>
              <a:rPr lang="en-US" sz="1200" dirty="0" smtClean="0"/>
              <a:t>=</a:t>
            </a:r>
            <a:r>
              <a:rPr lang="en-US" sz="1200" dirty="0" err="1" smtClean="0"/>
              <a:t>foo.southeast.mycorp.com</a:t>
            </a:r>
            <a:r>
              <a:rPr lang="en-US" sz="1200" dirty="0" smtClean="0"/>
              <a:t> </a:t>
            </a:r>
          </a:p>
          <a:p>
            <a:r>
              <a:rPr lang="en-US" sz="1200" dirty="0" err="1" smtClean="0"/>
              <a:t>halon_system_timeout</a:t>
            </a:r>
            <a:r>
              <a:rPr lang="en-US" sz="1200" dirty="0" smtClean="0"/>
              <a:t>=30 </a:t>
            </a:r>
          </a:p>
          <a:p>
            <a:r>
              <a:rPr lang="en-US" sz="1200" dirty="0" err="1" smtClean="0"/>
              <a:t>self_destruct_countdown</a:t>
            </a:r>
            <a:r>
              <a:rPr lang="en-US" sz="1200" dirty="0" smtClean="0"/>
              <a:t>=60 </a:t>
            </a:r>
          </a:p>
          <a:p>
            <a:r>
              <a:rPr lang="en-US" sz="1200" dirty="0" err="1" smtClean="0"/>
              <a:t>escape_pods</a:t>
            </a:r>
            <a:r>
              <a:rPr lang="en-US" sz="1200" dirty="0" smtClean="0"/>
              <a:t>=2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856338" y="788613"/>
            <a:ext cx="23936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Groups of Groups, and </a:t>
            </a:r>
            <a:endParaRPr lang="en-US" sz="1600" b="1" dirty="0" smtClean="0"/>
          </a:p>
          <a:p>
            <a:r>
              <a:rPr lang="en-US" sz="1600" b="1" dirty="0" smtClean="0"/>
              <a:t>Group </a:t>
            </a:r>
            <a:r>
              <a:rPr lang="en-US" sz="1600" b="1" dirty="0"/>
              <a:t>Variables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0727" y="4531216"/>
            <a:ext cx="84665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docs.ansible.com/ansible/intro_inventory.html#list-of-behavioral-inventory-parameters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73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cap="all" dirty="0" smtClean="0"/>
              <a:t>Inventory modules</a:t>
            </a:r>
            <a:endParaRPr lang="en-US" cap="all" dirty="0"/>
          </a:p>
        </p:txBody>
      </p:sp>
      <p:sp>
        <p:nvSpPr>
          <p:cNvPr id="2" name="TextBox 1"/>
          <p:cNvSpPr txBox="1"/>
          <p:nvPr/>
        </p:nvSpPr>
        <p:spPr>
          <a:xfrm>
            <a:off x="-1678214" y="172358"/>
            <a:ext cx="138548" cy="3185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endParaRPr lang="en-US" dirty="0" err="1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4992" y="4520905"/>
            <a:ext cx="6441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docs.ansible.com/ansible/list_of_inventory_modules.html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0006" y="769927"/>
            <a:ext cx="5068505" cy="22484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986" y="3134633"/>
            <a:ext cx="52705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19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72404" y="2869953"/>
            <a:ext cx="1631537" cy="647100"/>
          </a:xfrm>
        </p:spPr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0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Slides">
  <a:themeElements>
    <a:clrScheme name="EPAM_Color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B8BA0"/>
      </a:accent3>
      <a:accent4>
        <a:srgbClr val="A3C644"/>
      </a:accent4>
      <a:accent5>
        <a:srgbClr val="7F993A"/>
      </a:accent5>
      <a:accent6>
        <a:srgbClr val="B22746"/>
      </a:accent6>
      <a:hlink>
        <a:srgbClr val="32B6CE"/>
      </a:hlink>
      <a:folHlink>
        <a:srgbClr val="1B8A9F"/>
      </a:folHlink>
    </a:clrScheme>
    <a:fontScheme name="Revolution">
      <a:maj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Trebuchet MS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EPAM_PPT_Template_Wide_20151203" id="{DACD275C-B970-A049-A2FC-58248E421B43}" vid="{047704FC-B0D0-3046-9F21-5AB63A02F9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E9A4A7D20EA84CAA39F80EA2A19865" ma:contentTypeVersion="1" ma:contentTypeDescription="Create a new document." ma:contentTypeScope="" ma:versionID="4ed0c655cf5595f31b06ef1418ca28bf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4dcce58c87e9fcebab8021569449a8d0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3A1A37E-F8E3-427A-BCE9-B1DDB8B96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E3C081-4081-47AD-A9A6-9F18F525DA1D}">
  <ds:schemaRefs>
    <ds:schemaRef ds:uri="http://purl.org/dc/terms/"/>
    <ds:schemaRef ds:uri="http://purl.org/dc/elements/1.1/"/>
    <ds:schemaRef ds:uri="http://purl.org/dc/dcmitype/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4883F0F-DE57-4ECA-B9BB-F22E8C5B5D8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EPAM_PPT_Template_Wide_20151203</Template>
  <TotalTime>1303</TotalTime>
  <Words>796</Words>
  <Application>Microsoft Macintosh PowerPoint</Application>
  <PresentationFormat>On-screen Show (16:9)</PresentationFormat>
  <Paragraphs>266</Paragraphs>
  <Slides>33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 Black</vt:lpstr>
      <vt:lpstr>Calibri</vt:lpstr>
      <vt:lpstr>Consolas</vt:lpstr>
      <vt:lpstr>Courier New</vt:lpstr>
      <vt:lpstr>Lucida Grande</vt:lpstr>
      <vt:lpstr>Menlo</vt:lpstr>
      <vt:lpstr>Tahoma</vt:lpstr>
      <vt:lpstr>Trebuchet MS</vt:lpstr>
      <vt:lpstr>Wingdings</vt:lpstr>
      <vt:lpstr>Arial</vt:lpstr>
      <vt:lpstr>Cover Slides</vt:lpstr>
      <vt:lpstr>PowerPoint Presentation</vt:lpstr>
      <vt:lpstr>PowerPoint Presentation</vt:lpstr>
      <vt:lpstr>Project structure</vt:lpstr>
      <vt:lpstr>PowerPoint Presentation</vt:lpstr>
      <vt:lpstr>PowerPoint Presentation</vt:lpstr>
      <vt:lpstr>Inventory. Deep dive</vt:lpstr>
      <vt:lpstr>PowerPoint Presentation</vt:lpstr>
      <vt:lpstr>PowerPoint Presentation</vt:lpstr>
      <vt:lpstr>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variables</vt:lpstr>
      <vt:lpstr>PowerPoint Presentation</vt:lpstr>
      <vt:lpstr>PowerPoint Presentation</vt:lpstr>
      <vt:lpstr>PowerPoint Presentation</vt:lpstr>
      <vt:lpstr>PowerPoint Presentation</vt:lpstr>
      <vt:lpstr>Discovered data</vt:lpstr>
      <vt:lpstr>PowerPoint Presentation</vt:lpstr>
      <vt:lpstr>PowerPoint Presentation</vt:lpstr>
      <vt:lpstr>PowerPoint Presentation</vt:lpstr>
      <vt:lpstr>PowerPoint Presentation</vt:lpstr>
      <vt:lpstr>handlers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Siarhei Beliakou</dc:creator>
  <cp:lastModifiedBy>Siarhei Beliakou</cp:lastModifiedBy>
  <cp:revision>115</cp:revision>
  <cp:lastPrinted>2017-03-17T08:28:10Z</cp:lastPrinted>
  <dcterms:created xsi:type="dcterms:W3CDTF">2017-03-15T18:29:51Z</dcterms:created>
  <dcterms:modified xsi:type="dcterms:W3CDTF">2017-08-02T06:30:29Z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0x010100B0E9A4A7D20EA84CAA39F80EA2A19865</vt:lpwstr>
  </property>
</Properties>
</file>